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9" r:id="rId4"/>
    <p:sldId id="265" r:id="rId5"/>
    <p:sldId id="266" r:id="rId6"/>
    <p:sldId id="28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5407" autoAdjust="0"/>
  </p:normalViewPr>
  <p:slideViewPr>
    <p:cSldViewPr snapToGrid="0">
      <p:cViewPr varScale="1">
        <p:scale>
          <a:sx n="90" d="100"/>
          <a:sy n="90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E36C-7C24-B02B-7277-261F167B0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60404-9A25-5F53-9D62-0DB9EF9CD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AA7B9-9DF3-28BD-4E4D-CDFDA58E5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856C-CE30-5817-B794-B63F747D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54872-3FD7-6277-06B3-5B7DFA80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5166-EE0B-85C9-4E47-8747E440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3BD8C-50AD-4B6C-0053-D0A3A1D8E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2AFCF-DA88-8F4E-89E7-7FC8DB24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AE241-6DD8-7272-73FF-C4004F08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382C8-200B-3837-4816-813EA71E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9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3F026-31ED-689D-6E42-47BAD9316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20D2F-CBC8-EF21-4F7C-EDBC04F9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45B5C-567D-EAD0-52C7-8A07C76B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D5A92-A3E8-0689-5B03-D49C384A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2D4-715B-2F80-3514-0DB38B28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3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8/28/2024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1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84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8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8/28/2024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81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0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8/28/2024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7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0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5383-8219-9E3E-F601-81A0887E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48788-CA15-7EEC-F17C-967DE6940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7BEE9-CBA9-F560-1F47-AAA98090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3F3F3-7D34-58EE-BE24-8793B822F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C96AF-C5F7-93AB-0759-3AF7EB8D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96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4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92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FDBAC-EAE7-14E4-2D9B-A38D6A8D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7214D-C072-12EC-684C-5BC56FE0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F22AF-3F59-792B-2893-B12EC7C9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39BF3-D1C7-2CB4-B58A-A2A34BA65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0504-E219-8F4F-2B6E-44A4F6A9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9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446D-460C-549D-2CB3-1D9652146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97BC-4658-04D3-C335-86FCDBAED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59D95-CDD6-6AA2-4DB5-9AB6270B4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3411B-509E-1620-273F-99196E94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5D509-5531-CC5B-C974-EDFFA9A6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65881-A2D4-08B8-ECA0-C72A2A55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0C56-5783-DB8F-0869-1EF40390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61652-6DE3-166C-936E-8D19C4C8B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546B1-C716-5CBC-BB64-5020CF04D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34E1A-AEF3-BCA3-B5B9-135CDF9B1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D404A-6B1E-0C4D-C6CC-CF451FCE2D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4D65-A4CE-D41E-FA60-2DE3F3140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66210-51F7-0E50-B08A-35DA0861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193C3F-7624-237D-4CC4-AED917BB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8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0073-65FD-20E1-2E3A-EE8DA8DA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89C5C-F6D2-4E50-4C58-50A895A9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406DC-264F-8B5E-B852-235A32FB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31579-7082-B8E5-6964-FD110821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075A4B-8404-4180-CF8A-23F9672A9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017C8D-C241-947F-9DAC-B0A48443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1413-8989-279B-18B3-7100A740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5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A4B3-42FC-A6F6-9D06-8E0ECD3C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FEF7F-3AD4-A122-52A7-420652D01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A1708-0E2A-DF7D-79BD-C4AF94E4E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26ED7-9A98-E22A-8E94-97906DBB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CBA3C-6A12-2CD6-F7BE-38D49534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B608C-677F-E007-91A9-9B4A2D29A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B4D2-30D4-28FD-125A-2876CE60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A103A-ACFA-C5B1-0690-FEED3CD72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AF542-4840-92F3-4612-0C23A0887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06710-EEED-C003-6BF2-2319B469D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98E7D-62BE-C990-B3B9-8647F9C23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58F59-13C0-0123-99B1-34BA07F0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6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34B41-1AEA-03B8-4EEC-210B358B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9A9B3-C244-32FB-C4DE-67AF7A45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6D31E-D910-4D8E-5A66-644B00648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31FF-19C0-4989-B31E-BC88056BC3A9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12A81-4A95-F223-5442-DF84EA7A7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2E7E9-B63B-A100-958A-273B690E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6DA7A-1776-41B2-829D-3DE2054F3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6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8/28/2024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A5AB-CE83-4260-911E-744383EFBF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0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C68A7-86E8-B4E1-E462-CE0DF3638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482240"/>
            <a:ext cx="4412021" cy="183092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Model Aviation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8595D3-F9B6-35B4-2DE0-E9D4E63F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566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4866D-47B3-FB99-2BA3-DE9B6B99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6CA5AB-CE83-4260-911E-744383EFBFE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D412C9-2B41-9E62-4B91-6DF9E29AEBA4}"/>
              </a:ext>
            </a:extLst>
          </p:cNvPr>
          <p:cNvSpPr/>
          <p:nvPr/>
        </p:nvSpPr>
        <p:spPr>
          <a:xfrm>
            <a:off x="0" y="2425086"/>
            <a:ext cx="5588349" cy="544749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wo men standing next to a model airplane&#10;&#10;Description automatically generated">
            <a:extLst>
              <a:ext uri="{FF2B5EF4-FFF2-40B4-BE49-F238E27FC236}">
                <a16:creationId xmlns:a16="http://schemas.microsoft.com/office/drawing/2014/main" id="{1FFDAA25-4DA4-C20E-426C-AC4D62BD0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7462"/>
          <a:stretch/>
        </p:blipFill>
        <p:spPr>
          <a:xfrm>
            <a:off x="-22960" y="2785267"/>
            <a:ext cx="8033463" cy="406259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305CE8D-1F29-C52E-D40B-8B563914D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5791" y="2061705"/>
            <a:ext cx="4126272" cy="1375145"/>
          </a:xfrm>
        </p:spPr>
        <p:txBody>
          <a:bodyPr>
            <a:normAutofit/>
          </a:bodyPr>
          <a:lstStyle/>
          <a:p>
            <a:pPr algn="r"/>
            <a:endParaRPr lang="en-US" dirty="0">
              <a:solidFill>
                <a:srgbClr val="FFFFFF"/>
              </a:solidFill>
            </a:endParaRPr>
          </a:p>
          <a:p>
            <a:pPr algn="r"/>
            <a:r>
              <a:rPr lang="en-US" b="1" dirty="0">
                <a:solidFill>
                  <a:srgbClr val="FFFFFF"/>
                </a:solidFill>
              </a:rPr>
              <a:t>Fun, Fellowship and Passion</a:t>
            </a:r>
          </a:p>
        </p:txBody>
      </p:sp>
      <p:pic>
        <p:nvPicPr>
          <p:cNvPr id="8" name="Picture 7" descr="A black circle with blue text and wings&#10;&#10;Description automatically generated">
            <a:extLst>
              <a:ext uri="{FF2B5EF4-FFF2-40B4-BE49-F238E27FC236}">
                <a16:creationId xmlns:a16="http://schemas.microsoft.com/office/drawing/2014/main" id="{FEA1EB9F-2764-709F-E5F4-F121A8D9D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10" y="737537"/>
            <a:ext cx="4572009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C08EA-35A2-12A0-1F90-72710ED90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/>
          <a:stretch/>
        </p:blipFill>
        <p:spPr>
          <a:xfrm>
            <a:off x="7279537" y="1529969"/>
            <a:ext cx="4891196" cy="47740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E970013-BC85-9963-3FD9-EE25E6C4AD5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15671" y="-227874"/>
            <a:ext cx="12307682" cy="7085874"/>
            <a:chOff x="-115671" y="-227874"/>
            <a:chExt cx="12307682" cy="7085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9FBB04-9CAE-CE2F-58DB-292A4305E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52037"/>
              <a:ext cx="1487922" cy="12191996"/>
            </a:xfrm>
            <a:prstGeom prst="rect">
              <a:avLst/>
            </a:prstGeom>
            <a:gradFill>
              <a:gsLst>
                <a:gs pos="8000">
                  <a:srgbClr val="000000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E160E5-B619-AEE1-17CD-61E3F318C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24" y="-5362178"/>
              <a:ext cx="1487923" cy="12191993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lumMod val="60000"/>
                    <a:lumOff val="40000"/>
                    <a:alpha val="11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2FF2CFC-C251-C8A3-9D7B-503FF55076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635413">
              <a:off x="-115671" y="-227874"/>
              <a:ext cx="2398458" cy="2451380"/>
            </a:xfrm>
            <a:custGeom>
              <a:avLst/>
              <a:gdLst>
                <a:gd name="connsiteX0" fmla="*/ 2432225 w 3900357"/>
                <a:gd name="connsiteY0" fmla="*/ 93939 h 4178958"/>
                <a:gd name="connsiteX1" fmla="*/ 3900357 w 3900357"/>
                <a:gd name="connsiteY1" fmla="*/ 2089479 h 4178958"/>
                <a:gd name="connsiteX2" fmla="*/ 1810878 w 3900357"/>
                <a:gd name="connsiteY2" fmla="*/ 4178958 h 4178958"/>
                <a:gd name="connsiteX3" fmla="*/ 78249 w 3900357"/>
                <a:gd name="connsiteY3" fmla="*/ 3257727 h 4178958"/>
                <a:gd name="connsiteX4" fmla="*/ 0 w 3900357"/>
                <a:gd name="connsiteY4" fmla="*/ 3128923 h 4178958"/>
                <a:gd name="connsiteX5" fmla="*/ 831324 w 3900357"/>
                <a:gd name="connsiteY5" fmla="*/ 244281 h 4178958"/>
                <a:gd name="connsiteX6" fmla="*/ 997559 w 3900357"/>
                <a:gd name="connsiteY6" fmla="*/ 164202 h 4178958"/>
                <a:gd name="connsiteX7" fmla="*/ 1810878 w 3900357"/>
                <a:gd name="connsiteY7" fmla="*/ 0 h 4178958"/>
                <a:gd name="connsiteX8" fmla="*/ 2432225 w 3900357"/>
                <a:gd name="connsiteY8" fmla="*/ 93939 h 417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0357" h="4178958">
                  <a:moveTo>
                    <a:pt x="2432225" y="93939"/>
                  </a:moveTo>
                  <a:cubicBezTo>
                    <a:pt x="3282786" y="358491"/>
                    <a:pt x="3900357" y="1151865"/>
                    <a:pt x="3900357" y="2089479"/>
                  </a:cubicBezTo>
                  <a:cubicBezTo>
                    <a:pt x="3900357" y="3243466"/>
                    <a:pt x="2964865" y="4178958"/>
                    <a:pt x="1810878" y="4178958"/>
                  </a:cubicBezTo>
                  <a:cubicBezTo>
                    <a:pt x="1089636" y="4178958"/>
                    <a:pt x="453744" y="3813531"/>
                    <a:pt x="78249" y="3257727"/>
                  </a:cubicBezTo>
                  <a:lnTo>
                    <a:pt x="0" y="3128923"/>
                  </a:lnTo>
                  <a:lnTo>
                    <a:pt x="831324" y="244281"/>
                  </a:lnTo>
                  <a:lnTo>
                    <a:pt x="997559" y="164202"/>
                  </a:lnTo>
                  <a:cubicBezTo>
                    <a:pt x="1247540" y="58468"/>
                    <a:pt x="1522381" y="0"/>
                    <a:pt x="1810878" y="0"/>
                  </a:cubicBezTo>
                  <a:cubicBezTo>
                    <a:pt x="2027251" y="0"/>
                    <a:pt x="2235942" y="32888"/>
                    <a:pt x="2432225" y="93939"/>
                  </a:cubicBezTo>
                  <a:close/>
                </a:path>
              </a:pathLst>
            </a:custGeom>
            <a:gradFill>
              <a:gsLst>
                <a:gs pos="29000">
                  <a:srgbClr val="000000">
                    <a:alpha val="0"/>
                  </a:srgbClr>
                </a:gs>
                <a:gs pos="100000">
                  <a:schemeClr val="accent1">
                    <a:alpha val="43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9AD5ED-5045-E0CF-E553-C40953FE9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824589" y="-4824700"/>
              <a:ext cx="542833" cy="12192011"/>
            </a:xfrm>
            <a:prstGeom prst="rect">
              <a:avLst/>
            </a:prstGeom>
            <a:gradFill>
              <a:gsLst>
                <a:gs pos="2000">
                  <a:schemeClr val="accent1">
                    <a:alpha val="29000"/>
                  </a:schemeClr>
                </a:gs>
                <a:gs pos="100000">
                  <a:srgbClr val="000000">
                    <a:alpha val="30000"/>
                  </a:srgb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F3A638-F41F-326B-7EF6-40EF5ECA0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41904"/>
              <a:ext cx="1487922" cy="12192005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AA329C-7C98-D0E3-FBF4-5D42648C6E7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15456"/>
              <a:ext cx="12192000" cy="542544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2D4E9-FB3C-D644-4FB9-353F7130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8/28/2024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47C85-8318-0C35-5F81-76E4F89D13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CA5AB-CE83-4260-911E-744383EFB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003B80-AED6-CAF7-1A8C-663D1DC77CB1}"/>
              </a:ext>
            </a:extLst>
          </p:cNvPr>
          <p:cNvSpPr/>
          <p:nvPr/>
        </p:nvSpPr>
        <p:spPr>
          <a:xfrm>
            <a:off x="9907511" y="222223"/>
            <a:ext cx="1655176" cy="1635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129A7A-E415-F2CA-AB82-DDD1DF8E1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02" y="332777"/>
            <a:ext cx="1432380" cy="143238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3523C7E-02EE-0723-CE83-27632CE8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032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Aviation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0FB21F2-D2AD-7A39-1F4E-8D17C9930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1765157"/>
            <a:ext cx="694992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Model Aviation is a challenging and rewarding hobby that combines achievement, fulfillment and growth by offering a unique blend of fun, fellowship, and lifelong learning.  </a:t>
            </a:r>
          </a:p>
          <a:p>
            <a:r>
              <a:rPr lang="en-US" sz="2000" dirty="0"/>
              <a:t>Ignites a passion for aviation and science, technology, engineering, arts, and mathematics (STE(A)M) providing a foundation for success in school and careers. </a:t>
            </a:r>
          </a:p>
          <a:p>
            <a:r>
              <a:rPr lang="en-US" sz="2000" dirty="0"/>
              <a:t>Hone a variety of skills, including problem-solving, patience, concentration, and attention to detail, all while having fun and of course creating something that actually flies!  Every project completed within this hobby offers a tangible sense of achievement, challenging participants in the best way possible.</a:t>
            </a:r>
          </a:p>
          <a:p>
            <a:r>
              <a:rPr lang="en-US" sz="2000" dirty="0"/>
              <a:t>Model Aviation enthusiasts are community and family oriented as the hobby brings people of all ages and walks of life together, regardless of background or physical ability.  </a:t>
            </a:r>
          </a:p>
          <a:p>
            <a:r>
              <a:rPr lang="en-US" sz="2000" dirty="0"/>
              <a:t>Be part of a legacy that is here to stay, with connections to notable figures and a rich history that continues to inspire.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4A48CC-3B28-0D09-6ADF-36F5973333CC}"/>
              </a:ext>
            </a:extLst>
          </p:cNvPr>
          <p:cNvSpPr txBox="1"/>
          <p:nvPr/>
        </p:nvSpPr>
        <p:spPr>
          <a:xfrm>
            <a:off x="4919118" y="6402062"/>
            <a:ext cx="235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Come Fly With Us!</a:t>
            </a:r>
          </a:p>
        </p:txBody>
      </p:sp>
    </p:spTree>
    <p:extLst>
      <p:ext uri="{BB962C8B-B14F-4D97-AF65-F5344CB8AC3E}">
        <p14:creationId xmlns:p14="http://schemas.microsoft.com/office/powerpoint/2010/main" val="216423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BA5D0-52BF-77C4-A47C-2581D1215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8"/>
          <a:stretch/>
        </p:blipFill>
        <p:spPr>
          <a:xfrm>
            <a:off x="18231" y="1539602"/>
            <a:ext cx="6223178" cy="47619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A79E8B-E710-7575-5B3B-BC6B01D2D7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15671" y="-227874"/>
            <a:ext cx="12307682" cy="7085874"/>
            <a:chOff x="-115671" y="-227874"/>
            <a:chExt cx="12307682" cy="70858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FBE8E6-EE26-F0D9-CFB0-50FD89FDF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52037"/>
              <a:ext cx="1487922" cy="12191996"/>
            </a:xfrm>
            <a:prstGeom prst="rect">
              <a:avLst/>
            </a:prstGeom>
            <a:gradFill>
              <a:gsLst>
                <a:gs pos="8000">
                  <a:srgbClr val="000000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5F4DB2-4FC3-A67A-A7FB-8DB54B71B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24" y="-5362178"/>
              <a:ext cx="1487923" cy="12191993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lumMod val="60000"/>
                    <a:lumOff val="40000"/>
                    <a:alpha val="11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8668110-D99F-3D41-7330-F0577F96E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635413">
              <a:off x="-115671" y="-227874"/>
              <a:ext cx="2398458" cy="2451380"/>
            </a:xfrm>
            <a:custGeom>
              <a:avLst/>
              <a:gdLst>
                <a:gd name="connsiteX0" fmla="*/ 2432225 w 3900357"/>
                <a:gd name="connsiteY0" fmla="*/ 93939 h 4178958"/>
                <a:gd name="connsiteX1" fmla="*/ 3900357 w 3900357"/>
                <a:gd name="connsiteY1" fmla="*/ 2089479 h 4178958"/>
                <a:gd name="connsiteX2" fmla="*/ 1810878 w 3900357"/>
                <a:gd name="connsiteY2" fmla="*/ 4178958 h 4178958"/>
                <a:gd name="connsiteX3" fmla="*/ 78249 w 3900357"/>
                <a:gd name="connsiteY3" fmla="*/ 3257727 h 4178958"/>
                <a:gd name="connsiteX4" fmla="*/ 0 w 3900357"/>
                <a:gd name="connsiteY4" fmla="*/ 3128923 h 4178958"/>
                <a:gd name="connsiteX5" fmla="*/ 831324 w 3900357"/>
                <a:gd name="connsiteY5" fmla="*/ 244281 h 4178958"/>
                <a:gd name="connsiteX6" fmla="*/ 997559 w 3900357"/>
                <a:gd name="connsiteY6" fmla="*/ 164202 h 4178958"/>
                <a:gd name="connsiteX7" fmla="*/ 1810878 w 3900357"/>
                <a:gd name="connsiteY7" fmla="*/ 0 h 4178958"/>
                <a:gd name="connsiteX8" fmla="*/ 2432225 w 3900357"/>
                <a:gd name="connsiteY8" fmla="*/ 93939 h 417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0357" h="4178958">
                  <a:moveTo>
                    <a:pt x="2432225" y="93939"/>
                  </a:moveTo>
                  <a:cubicBezTo>
                    <a:pt x="3282786" y="358491"/>
                    <a:pt x="3900357" y="1151865"/>
                    <a:pt x="3900357" y="2089479"/>
                  </a:cubicBezTo>
                  <a:cubicBezTo>
                    <a:pt x="3900357" y="3243466"/>
                    <a:pt x="2964865" y="4178958"/>
                    <a:pt x="1810878" y="4178958"/>
                  </a:cubicBezTo>
                  <a:cubicBezTo>
                    <a:pt x="1089636" y="4178958"/>
                    <a:pt x="453744" y="3813531"/>
                    <a:pt x="78249" y="3257727"/>
                  </a:cubicBezTo>
                  <a:lnTo>
                    <a:pt x="0" y="3128923"/>
                  </a:lnTo>
                  <a:lnTo>
                    <a:pt x="831324" y="244281"/>
                  </a:lnTo>
                  <a:lnTo>
                    <a:pt x="997559" y="164202"/>
                  </a:lnTo>
                  <a:cubicBezTo>
                    <a:pt x="1247540" y="58468"/>
                    <a:pt x="1522381" y="0"/>
                    <a:pt x="1810878" y="0"/>
                  </a:cubicBezTo>
                  <a:cubicBezTo>
                    <a:pt x="2027251" y="0"/>
                    <a:pt x="2235942" y="32888"/>
                    <a:pt x="2432225" y="93939"/>
                  </a:cubicBezTo>
                  <a:close/>
                </a:path>
              </a:pathLst>
            </a:custGeom>
            <a:gradFill>
              <a:gsLst>
                <a:gs pos="29000">
                  <a:srgbClr val="000000">
                    <a:alpha val="0"/>
                  </a:srgbClr>
                </a:gs>
                <a:gs pos="100000">
                  <a:schemeClr val="accent1">
                    <a:alpha val="43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E1DE74-73FE-3495-48E6-EBC357CA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824589" y="-4824700"/>
              <a:ext cx="542833" cy="12192011"/>
            </a:xfrm>
            <a:prstGeom prst="rect">
              <a:avLst/>
            </a:prstGeom>
            <a:gradFill>
              <a:gsLst>
                <a:gs pos="2000">
                  <a:schemeClr val="accent1">
                    <a:alpha val="29000"/>
                  </a:schemeClr>
                </a:gs>
                <a:gs pos="100000">
                  <a:srgbClr val="000000">
                    <a:alpha val="30000"/>
                  </a:srgb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4C26F6-67B4-6A0E-E4E0-54A9564DC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41904"/>
              <a:ext cx="1487922" cy="12192005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34D3B0-9B21-D16D-DFD9-07B39DBAB2A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15456"/>
              <a:ext cx="12192000" cy="5425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BD4A-95FA-BF7A-B8E9-64FA49077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641" y="1881128"/>
            <a:ext cx="593234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The Academy of Model Aeronautics (AMA), is a nonprofit community of enthusiasts who come together to celebrate model aviation.</a:t>
            </a:r>
          </a:p>
          <a:p>
            <a:r>
              <a:rPr lang="en-US" sz="2000" dirty="0"/>
              <a:t>We are hobbyists who dream, design, build, and fly model aircraft of all sizes for fun and competition. </a:t>
            </a:r>
          </a:p>
          <a:p>
            <a:r>
              <a:rPr lang="en-US" sz="2000" dirty="0"/>
              <a:t>At the AMA we are dedicated to protecting and promoting the hobby as the national and global voice for model aviation enthusiasts, offering advocacy, credibility, and leadership that fosters a strong unified community.</a:t>
            </a:r>
          </a:p>
          <a:p>
            <a:r>
              <a:rPr lang="en-US" sz="2000" dirty="0"/>
              <a:t>Our nationwide network of clubs supports this passion by providing flying fields, mutual learning, and a safe and fun environment for model aviation activities. </a:t>
            </a:r>
          </a:p>
          <a:p>
            <a:r>
              <a:rPr lang="en-US" sz="2000" dirty="0"/>
              <a:t>Our organization advocates every day for the safe enjoyment of model aviation. </a:t>
            </a:r>
          </a:p>
          <a:p>
            <a:r>
              <a:rPr lang="en-US" sz="2000" dirty="0"/>
              <a:t>AMA Members share a passion and have access to clubs and events nation wide!  They stay connected with Model Aviation magazine, AMA Air, Newsletters, Social Media and more.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F869AC-539F-CA9A-9F71-0AB900219D82}"/>
              </a:ext>
            </a:extLst>
          </p:cNvPr>
          <p:cNvSpPr/>
          <p:nvPr/>
        </p:nvSpPr>
        <p:spPr>
          <a:xfrm>
            <a:off x="9907511" y="222223"/>
            <a:ext cx="1655176" cy="1635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0F7862-6CE8-B394-5A90-82295FBD0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02" y="332777"/>
            <a:ext cx="1432380" cy="143238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2426A49-9BA3-134A-BA32-0FED5132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032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Academy of Model Aeronautics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B0283-2D95-E3FA-D772-F1116EBEF91F}"/>
              </a:ext>
            </a:extLst>
          </p:cNvPr>
          <p:cNvSpPr txBox="1"/>
          <p:nvPr/>
        </p:nvSpPr>
        <p:spPr>
          <a:xfrm>
            <a:off x="4919118" y="6402062"/>
            <a:ext cx="235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Come Fly With Us!</a:t>
            </a:r>
          </a:p>
        </p:txBody>
      </p:sp>
    </p:spTree>
    <p:extLst>
      <p:ext uri="{BB962C8B-B14F-4D97-AF65-F5344CB8AC3E}">
        <p14:creationId xmlns:p14="http://schemas.microsoft.com/office/powerpoint/2010/main" val="310585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3CFAA-C0D8-CC1E-56BB-E7E86BE04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&lt;insert details about your local club&gt;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04B914-6902-806D-13CA-12A93C8A6D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15671" y="-227874"/>
            <a:ext cx="12307682" cy="7085874"/>
            <a:chOff x="-115671" y="-227874"/>
            <a:chExt cx="12307682" cy="70858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A292A6-0EF4-5BF6-AF5F-F2ED5A871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52037"/>
              <a:ext cx="1487922" cy="12191996"/>
            </a:xfrm>
            <a:prstGeom prst="rect">
              <a:avLst/>
            </a:prstGeom>
            <a:gradFill>
              <a:gsLst>
                <a:gs pos="8000">
                  <a:srgbClr val="000000"/>
                </a:gs>
                <a:gs pos="100000">
                  <a:schemeClr val="accent1">
                    <a:lumMod val="75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6B9141-18C5-1315-0839-C612E2628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24" y="-5362178"/>
              <a:ext cx="1487923" cy="12191993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lumMod val="60000"/>
                    <a:lumOff val="40000"/>
                    <a:alpha val="11000"/>
                  </a:schemeClr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4BAB355-F2A3-16C1-23BD-B6679FC7E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635413">
              <a:off x="-115671" y="-227874"/>
              <a:ext cx="2398458" cy="2451380"/>
            </a:xfrm>
            <a:custGeom>
              <a:avLst/>
              <a:gdLst>
                <a:gd name="connsiteX0" fmla="*/ 2432225 w 3900357"/>
                <a:gd name="connsiteY0" fmla="*/ 93939 h 4178958"/>
                <a:gd name="connsiteX1" fmla="*/ 3900357 w 3900357"/>
                <a:gd name="connsiteY1" fmla="*/ 2089479 h 4178958"/>
                <a:gd name="connsiteX2" fmla="*/ 1810878 w 3900357"/>
                <a:gd name="connsiteY2" fmla="*/ 4178958 h 4178958"/>
                <a:gd name="connsiteX3" fmla="*/ 78249 w 3900357"/>
                <a:gd name="connsiteY3" fmla="*/ 3257727 h 4178958"/>
                <a:gd name="connsiteX4" fmla="*/ 0 w 3900357"/>
                <a:gd name="connsiteY4" fmla="*/ 3128923 h 4178958"/>
                <a:gd name="connsiteX5" fmla="*/ 831324 w 3900357"/>
                <a:gd name="connsiteY5" fmla="*/ 244281 h 4178958"/>
                <a:gd name="connsiteX6" fmla="*/ 997559 w 3900357"/>
                <a:gd name="connsiteY6" fmla="*/ 164202 h 4178958"/>
                <a:gd name="connsiteX7" fmla="*/ 1810878 w 3900357"/>
                <a:gd name="connsiteY7" fmla="*/ 0 h 4178958"/>
                <a:gd name="connsiteX8" fmla="*/ 2432225 w 3900357"/>
                <a:gd name="connsiteY8" fmla="*/ 93939 h 417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0357" h="4178958">
                  <a:moveTo>
                    <a:pt x="2432225" y="93939"/>
                  </a:moveTo>
                  <a:cubicBezTo>
                    <a:pt x="3282786" y="358491"/>
                    <a:pt x="3900357" y="1151865"/>
                    <a:pt x="3900357" y="2089479"/>
                  </a:cubicBezTo>
                  <a:cubicBezTo>
                    <a:pt x="3900357" y="3243466"/>
                    <a:pt x="2964865" y="4178958"/>
                    <a:pt x="1810878" y="4178958"/>
                  </a:cubicBezTo>
                  <a:cubicBezTo>
                    <a:pt x="1089636" y="4178958"/>
                    <a:pt x="453744" y="3813531"/>
                    <a:pt x="78249" y="3257727"/>
                  </a:cubicBezTo>
                  <a:lnTo>
                    <a:pt x="0" y="3128923"/>
                  </a:lnTo>
                  <a:lnTo>
                    <a:pt x="831324" y="244281"/>
                  </a:lnTo>
                  <a:lnTo>
                    <a:pt x="997559" y="164202"/>
                  </a:lnTo>
                  <a:cubicBezTo>
                    <a:pt x="1247540" y="58468"/>
                    <a:pt x="1522381" y="0"/>
                    <a:pt x="1810878" y="0"/>
                  </a:cubicBezTo>
                  <a:cubicBezTo>
                    <a:pt x="2027251" y="0"/>
                    <a:pt x="2235942" y="32888"/>
                    <a:pt x="2432225" y="93939"/>
                  </a:cubicBezTo>
                  <a:close/>
                </a:path>
              </a:pathLst>
            </a:custGeom>
            <a:gradFill>
              <a:gsLst>
                <a:gs pos="29000">
                  <a:srgbClr val="000000">
                    <a:alpha val="0"/>
                  </a:srgbClr>
                </a:gs>
                <a:gs pos="100000">
                  <a:schemeClr val="accent1">
                    <a:alpha val="43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C11FA6-343B-BACA-6FBF-05C192995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824589" y="-4824700"/>
              <a:ext cx="542833" cy="12192011"/>
            </a:xfrm>
            <a:prstGeom prst="rect">
              <a:avLst/>
            </a:prstGeom>
            <a:gradFill>
              <a:gsLst>
                <a:gs pos="2000">
                  <a:schemeClr val="accent1">
                    <a:alpha val="29000"/>
                  </a:schemeClr>
                </a:gs>
                <a:gs pos="100000">
                  <a:srgbClr val="000000">
                    <a:alpha val="30000"/>
                  </a:srgb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1E9895-B871-333B-D078-E414CE0ED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5352035" y="-5341904"/>
              <a:ext cx="1487922" cy="12192005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99000">
                  <a:schemeClr val="accent1">
                    <a:alpha val="46000"/>
                  </a:schemeClr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0EE44B-5543-E325-5B33-04C89B4AB6F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315456"/>
              <a:ext cx="12192000" cy="542544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CCBDB8A1-A11E-3FDA-362D-A8B048A9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032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AMA Chartered Club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A27FF7-680B-DAB0-E772-1D197FBD54AD}"/>
              </a:ext>
            </a:extLst>
          </p:cNvPr>
          <p:cNvSpPr txBox="1"/>
          <p:nvPr/>
        </p:nvSpPr>
        <p:spPr>
          <a:xfrm>
            <a:off x="4919118" y="6402062"/>
            <a:ext cx="2353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Come Fly With Us!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32ECC2-80FB-697A-D328-59EE006BB2AF}"/>
              </a:ext>
            </a:extLst>
          </p:cNvPr>
          <p:cNvSpPr/>
          <p:nvPr/>
        </p:nvSpPr>
        <p:spPr>
          <a:xfrm>
            <a:off x="9907511" y="222223"/>
            <a:ext cx="1655176" cy="16351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/>
              </a:rPr>
              <a:t>Club Logo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0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ack circle with blue text and wings&#10;&#10;Description automatically generated">
            <a:extLst>
              <a:ext uri="{FF2B5EF4-FFF2-40B4-BE49-F238E27FC236}">
                <a16:creationId xmlns:a16="http://schemas.microsoft.com/office/drawing/2014/main" id="{38F1E678-E582-25C5-0776-CD46DCCDD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12" y="513348"/>
            <a:ext cx="5149015" cy="5149015"/>
          </a:xfrm>
          <a:prstGeom prst="rect">
            <a:avLst/>
          </a:prstGeom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C5605B-A900-D545-77E0-F3B7FC4FF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336"/>
            <a:ext cx="7912729" cy="4372824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C68A7-86E8-B4E1-E462-CE0DF3638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482240"/>
            <a:ext cx="4412021" cy="183092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Model Aviation – Come Fly with Us!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8595D3-F9B6-35B4-2DE0-E9D4E63F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1120" y="645566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8/28/2024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4866D-47B3-FB99-2BA3-DE9B6B99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46CA5AB-CE83-4260-911E-744383EFBFE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D412C9-2B41-9E62-4B91-6DF9E29AEBA4}"/>
              </a:ext>
            </a:extLst>
          </p:cNvPr>
          <p:cNvSpPr/>
          <p:nvPr/>
        </p:nvSpPr>
        <p:spPr>
          <a:xfrm>
            <a:off x="-1024" y="2422970"/>
            <a:ext cx="5588349" cy="544749"/>
          </a:xfrm>
          <a:prstGeom prst="rect">
            <a:avLst/>
          </a:prstGeom>
          <a:solidFill>
            <a:schemeClr val="accent4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5CE8D-1F29-C52E-D40B-8B563914D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61" y="2061705"/>
            <a:ext cx="5295352" cy="1375145"/>
          </a:xfrm>
        </p:spPr>
        <p:txBody>
          <a:bodyPr>
            <a:normAutofit/>
          </a:bodyPr>
          <a:lstStyle/>
          <a:p>
            <a:pPr algn="r"/>
            <a:endParaRPr lang="en-US" dirty="0">
              <a:solidFill>
                <a:srgbClr val="FFFFFF"/>
              </a:solidFill>
            </a:endParaRP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Thank You for your time and attention</a:t>
            </a:r>
          </a:p>
        </p:txBody>
      </p:sp>
    </p:spTree>
    <p:extLst>
      <p:ext uri="{BB962C8B-B14F-4D97-AF65-F5344CB8AC3E}">
        <p14:creationId xmlns:p14="http://schemas.microsoft.com/office/powerpoint/2010/main" val="740775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FF589CE56D174788DC5D27BA93FD40" ma:contentTypeVersion="11" ma:contentTypeDescription="Create a new document." ma:contentTypeScope="" ma:versionID="65bfed6d31634cac9b6c9ef1793730a2">
  <xsd:schema xmlns:xsd="http://www.w3.org/2001/XMLSchema" xmlns:xs="http://www.w3.org/2001/XMLSchema" xmlns:p="http://schemas.microsoft.com/office/2006/metadata/properties" xmlns:ns2="148f30dc-2e1b-46fc-8902-d460c7fe1716" xmlns:ns3="c8e7fabd-80c6-47bc-853b-24db21d4712e" targetNamespace="http://schemas.microsoft.com/office/2006/metadata/properties" ma:root="true" ma:fieldsID="c955427ae896f3fa0ad265b15df4d63a" ns2:_="" ns3:_="">
    <xsd:import namespace="148f30dc-2e1b-46fc-8902-d460c7fe1716"/>
    <xsd:import namespace="c8e7fabd-80c6-47bc-853b-24db21d471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f30dc-2e1b-46fc-8902-d460c7fe1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85f9648-7dc9-4ee5-a194-0c0f72ecde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7fabd-80c6-47bc-853b-24db21d4712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c87ab5-40c3-4a4a-bdcc-9c37149bd313}" ma:internalName="TaxCatchAll" ma:showField="CatchAllData" ma:web="c8e7fabd-80c6-47bc-853b-24db21d471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8f30dc-2e1b-46fc-8902-d460c7fe1716">
      <Terms xmlns="http://schemas.microsoft.com/office/infopath/2007/PartnerControls"/>
    </lcf76f155ced4ddcb4097134ff3c332f>
    <TaxCatchAll xmlns="c8e7fabd-80c6-47bc-853b-24db21d4712e" xsi:nil="true"/>
  </documentManagement>
</p:properties>
</file>

<file path=customXml/itemProps1.xml><?xml version="1.0" encoding="utf-8"?>
<ds:datastoreItem xmlns:ds="http://schemas.openxmlformats.org/officeDocument/2006/customXml" ds:itemID="{45F6F47A-01D7-45CE-8F57-77EE17EE5B42}"/>
</file>

<file path=customXml/itemProps2.xml><?xml version="1.0" encoding="utf-8"?>
<ds:datastoreItem xmlns:ds="http://schemas.openxmlformats.org/officeDocument/2006/customXml" ds:itemID="{58FF030A-5FBC-47DA-B960-6CD65D9D252A}"/>
</file>

<file path=customXml/itemProps3.xml><?xml version="1.0" encoding="utf-8"?>
<ds:datastoreItem xmlns:ds="http://schemas.openxmlformats.org/officeDocument/2006/customXml" ds:itemID="{5C5DE75F-53B2-4D79-A522-1F87EE3CB045}"/>
</file>

<file path=docProps/app.xml><?xml version="1.0" encoding="utf-8"?>
<Properties xmlns="http://schemas.openxmlformats.org/officeDocument/2006/extended-properties" xmlns:vt="http://schemas.openxmlformats.org/officeDocument/2006/docPropsVTypes">
  <TotalTime>8901</TotalTime>
  <Words>384</Words>
  <Application>Microsoft Office PowerPoint</Application>
  <PresentationFormat>Widescreen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Office 2013 - 2022 Theme</vt:lpstr>
      <vt:lpstr>Model Aviation</vt:lpstr>
      <vt:lpstr>Model Aviation</vt:lpstr>
      <vt:lpstr>Academy of Model Aeronautics</vt:lpstr>
      <vt:lpstr>AMA Chartered Club</vt:lpstr>
      <vt:lpstr>Model Aviation – Come Fly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Feist</dc:creator>
  <cp:lastModifiedBy>Mark Feist</cp:lastModifiedBy>
  <cp:revision>14</cp:revision>
  <dcterms:created xsi:type="dcterms:W3CDTF">2024-09-09T20:03:20Z</dcterms:created>
  <dcterms:modified xsi:type="dcterms:W3CDTF">2025-01-22T20:38:31Z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0x01010004FF589CE56D174788DC5D27BA93FD40</vt:lpwstr>
  </property>
</Properties>
</file>