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9.xml" ContentType="application/vnd.openxmlformats-officedocument.presentationml.slide+xml"/>
  <Override PartName="/ppt/slides/slide14.xml" ContentType="application/vnd.openxmlformats-officedocument.presentationml.slide+xml"/>
  <Override PartName="/ppt/slides/slide17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8" r:id="rId2"/>
    <p:sldId id="256" r:id="rId3"/>
    <p:sldId id="257" r:id="rId4"/>
    <p:sldId id="277" r:id="rId5"/>
    <p:sldId id="259" r:id="rId6"/>
    <p:sldId id="260" r:id="rId7"/>
    <p:sldId id="262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8" r:id="rId21"/>
  </p:sldIdLst>
  <p:sldSz cx="9144000" cy="6858000" type="screen4x3"/>
  <p:notesSz cx="7010400" cy="92964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50" autoAdjust="0"/>
  </p:normalViewPr>
  <p:slideViewPr>
    <p:cSldViewPr>
      <p:cViewPr varScale="1">
        <p:scale>
          <a:sx n="75" d="100"/>
          <a:sy n="75" d="100"/>
        </p:scale>
        <p:origin x="-36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06252DE1-D43D-436E-9BA7-E5346667223C}" type="datetimeFigureOut">
              <a:rPr lang="en-US"/>
              <a:pPr>
                <a:defRPr/>
              </a:pPr>
              <a:t>5/30/2011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37EF628F-80FA-4664-8F86-47FC229253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Welcome message with AMA introduction clip</a:t>
            </a: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9D7406D-3460-4B8A-8D56-BE95E6A76420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NOTE:  2.5 MILLION DOLLARS Primary insurance provide by the club to the Site Owner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Might want to expound on revenues generated by visitors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20775" y="4797425"/>
            <a:ext cx="7772400" cy="1109663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25700" y="5900738"/>
            <a:ext cx="6400800" cy="696912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8263" y="1916113"/>
            <a:ext cx="1909762" cy="4537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1916113"/>
            <a:ext cx="5581650" cy="4537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2676525"/>
            <a:ext cx="3744912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1525" y="2676525"/>
            <a:ext cx="37465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916113"/>
            <a:ext cx="7643812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2676525"/>
            <a:ext cx="7643812" cy="37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Radio%20Control\CMA\Presentation%20Material\ama-intro.wmv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Radio%20Control\CMA\Presentation%20Material\Movie.wmv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0"/>
            <a:ext cx="7315200" cy="615950"/>
          </a:xfrm>
        </p:spPr>
        <p:txBody>
          <a:bodyPr/>
          <a:lstStyle/>
          <a:p>
            <a:pPr algn="ctr"/>
            <a:r>
              <a:rPr lang="en-US" sz="2800" b="1" u="sng" smtClean="0"/>
              <a:t>Welcome!</a:t>
            </a:r>
            <a:endParaRPr lang="uk-UA" sz="2800" b="1" u="sng" smtClean="0">
              <a:solidFill>
                <a:schemeClr val="tx1"/>
              </a:solidFill>
            </a:endParaRPr>
          </a:p>
        </p:txBody>
      </p:sp>
      <p:pic>
        <p:nvPicPr>
          <p:cNvPr id="15363" name="Picture 3" descr="CMA Logo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956300"/>
            <a:ext cx="2179638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AMA-bug-logo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85075" y="5791200"/>
            <a:ext cx="15589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ama-intro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7"/>
          <a:srcRect/>
          <a:stretch>
            <a:fillRect/>
          </a:stretch>
        </p:blipFill>
        <p:spPr>
          <a:xfrm>
            <a:off x="1752600" y="533400"/>
            <a:ext cx="7010400" cy="5257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0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0"/>
            <a:ext cx="6348412" cy="615950"/>
          </a:xfrm>
        </p:spPr>
        <p:txBody>
          <a:bodyPr/>
          <a:lstStyle/>
          <a:p>
            <a:r>
              <a:rPr lang="en-US" sz="3200" smtClean="0"/>
              <a:t>Proposed Site Plan</a:t>
            </a:r>
            <a:endParaRPr lang="uk-UA" sz="3200" smtClean="0">
              <a:solidFill>
                <a:schemeClr val="tx1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613" y="765175"/>
            <a:ext cx="6348412" cy="5688013"/>
          </a:xfrm>
        </p:spPr>
        <p:txBody>
          <a:bodyPr/>
          <a:lstStyle/>
          <a:p>
            <a:pPr>
              <a:buClr>
                <a:srgbClr val="000000"/>
              </a:buClr>
            </a:pPr>
            <a:r>
              <a:rPr lang="en-US" sz="2000" smtClean="0">
                <a:solidFill>
                  <a:srgbClr val="000000"/>
                </a:solidFill>
                <a:cs typeface="Arial" charset="0"/>
              </a:rPr>
              <a:t>To be determined</a:t>
            </a:r>
          </a:p>
          <a:p>
            <a:pPr>
              <a:buClr>
                <a:srgbClr val="000000"/>
              </a:buClr>
              <a:buFontTx/>
              <a:buNone/>
            </a:pPr>
            <a:endParaRPr lang="en-US" sz="2000" smtClean="0">
              <a:solidFill>
                <a:srgbClr val="000000"/>
              </a:solidFill>
              <a:cs typeface="Arial" charset="0"/>
            </a:endParaRPr>
          </a:p>
          <a:p>
            <a:pPr>
              <a:buClr>
                <a:srgbClr val="000000"/>
              </a:buClr>
            </a:pPr>
            <a:r>
              <a:rPr lang="en-US" sz="2000" smtClean="0">
                <a:solidFill>
                  <a:srgbClr val="000000"/>
                </a:solidFill>
                <a:cs typeface="Arial" charset="0"/>
              </a:rPr>
              <a:t>The content of this slide is dependent upon the size, shape, and surroundings of the parcel of land being proposed by the city for this activity.</a:t>
            </a:r>
          </a:p>
          <a:p>
            <a:pPr>
              <a:buClr>
                <a:srgbClr val="000000"/>
              </a:buClr>
            </a:pPr>
            <a:endParaRPr lang="en-US" sz="2000" smtClean="0">
              <a:solidFill>
                <a:srgbClr val="000000"/>
              </a:solidFill>
              <a:cs typeface="Arial" charset="0"/>
            </a:endParaRPr>
          </a:p>
          <a:p>
            <a:pPr>
              <a:buClr>
                <a:srgbClr val="000000"/>
              </a:buClr>
            </a:pPr>
            <a:r>
              <a:rPr lang="en-US" sz="2000" smtClean="0">
                <a:solidFill>
                  <a:srgbClr val="000000"/>
                </a:solidFill>
                <a:cs typeface="Arial" charset="0"/>
              </a:rPr>
              <a:t>The slide(s) will show the land, its proposed layout and usage, and other pertinent items.</a:t>
            </a:r>
          </a:p>
        </p:txBody>
      </p:sp>
      <p:pic>
        <p:nvPicPr>
          <p:cNvPr id="25604" name="Picture 3" descr="CMA 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56300"/>
            <a:ext cx="2179638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4" descr="AMA-bug-log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85075" y="5791200"/>
            <a:ext cx="15589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0"/>
            <a:ext cx="6348412" cy="615950"/>
          </a:xfrm>
        </p:spPr>
        <p:txBody>
          <a:bodyPr/>
          <a:lstStyle/>
          <a:p>
            <a:r>
              <a:rPr lang="en-US" sz="3200" smtClean="0"/>
              <a:t>Field Operation Layout</a:t>
            </a:r>
            <a:endParaRPr lang="uk-UA" sz="3200" smtClean="0">
              <a:solidFill>
                <a:schemeClr val="tx1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613" y="765175"/>
            <a:ext cx="6348412" cy="5688013"/>
          </a:xfrm>
        </p:spPr>
        <p:txBody>
          <a:bodyPr/>
          <a:lstStyle/>
          <a:p>
            <a:pPr>
              <a:buClr>
                <a:srgbClr val="000000"/>
              </a:buClr>
            </a:pPr>
            <a:r>
              <a:rPr lang="en-US" sz="1800" smtClean="0">
                <a:solidFill>
                  <a:srgbClr val="000000"/>
                </a:solidFill>
                <a:cs typeface="Arial" charset="0"/>
              </a:rPr>
              <a:t>Official AMA Safety Code is the governing factor</a:t>
            </a:r>
          </a:p>
          <a:p>
            <a:pPr>
              <a:buClr>
                <a:srgbClr val="000000"/>
              </a:buClr>
            </a:pPr>
            <a:r>
              <a:rPr lang="en-US" sz="1800" smtClean="0">
                <a:solidFill>
                  <a:srgbClr val="000000"/>
                </a:solidFill>
                <a:cs typeface="Arial" charset="0"/>
              </a:rPr>
              <a:t>No landings or takeoffs from the taxi area</a:t>
            </a:r>
          </a:p>
          <a:p>
            <a:pPr>
              <a:buClr>
                <a:srgbClr val="000000"/>
              </a:buClr>
            </a:pPr>
            <a:r>
              <a:rPr lang="en-US" sz="1800" smtClean="0">
                <a:solidFill>
                  <a:srgbClr val="000000"/>
                </a:solidFill>
                <a:cs typeface="Arial" charset="0"/>
              </a:rPr>
              <a:t>Barriers designed to stop taxiing models from veering into pilot or spectator positions</a:t>
            </a:r>
          </a:p>
          <a:p>
            <a:pPr>
              <a:buClr>
                <a:srgbClr val="000000"/>
              </a:buClr>
            </a:pPr>
            <a:r>
              <a:rPr lang="en-US" sz="1800" smtClean="0">
                <a:solidFill>
                  <a:srgbClr val="000000"/>
                </a:solidFill>
                <a:cs typeface="Arial" charset="0"/>
              </a:rPr>
              <a:t>Pilot line set back from runway edge for safety</a:t>
            </a:r>
          </a:p>
          <a:p>
            <a:pPr>
              <a:buClr>
                <a:srgbClr val="000000"/>
              </a:buClr>
            </a:pPr>
            <a:r>
              <a:rPr lang="en-US" sz="1800" smtClean="0">
                <a:solidFill>
                  <a:srgbClr val="000000"/>
                </a:solidFill>
                <a:cs typeface="Arial" charset="0"/>
              </a:rPr>
              <a:t>Public notice signs to be posted</a:t>
            </a:r>
          </a:p>
          <a:p>
            <a:pPr>
              <a:buClr>
                <a:srgbClr val="000000"/>
              </a:buClr>
            </a:pPr>
            <a:r>
              <a:rPr lang="en-US" sz="1800" smtClean="0">
                <a:solidFill>
                  <a:srgbClr val="000000"/>
                </a:solidFill>
                <a:cs typeface="Arial" charset="0"/>
              </a:rPr>
              <a:t>Safety equipment available</a:t>
            </a:r>
          </a:p>
          <a:p>
            <a:pPr>
              <a:buClr>
                <a:srgbClr val="000000"/>
              </a:buClr>
            </a:pPr>
            <a:r>
              <a:rPr lang="en-US" sz="1800" smtClean="0">
                <a:solidFill>
                  <a:srgbClr val="000000"/>
                </a:solidFill>
                <a:cs typeface="Arial" charset="0"/>
              </a:rPr>
              <a:t>5 acres needed for field operation </a:t>
            </a:r>
          </a:p>
        </p:txBody>
      </p:sp>
      <p:pic>
        <p:nvPicPr>
          <p:cNvPr id="26628" name="Picture 3" descr="CMA 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56300"/>
            <a:ext cx="2179638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01925" y="3848100"/>
            <a:ext cx="644207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5" descr="AMA-bug-logo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85075" y="0"/>
            <a:ext cx="15589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0"/>
            <a:ext cx="6348412" cy="615950"/>
          </a:xfrm>
        </p:spPr>
        <p:txBody>
          <a:bodyPr/>
          <a:lstStyle/>
          <a:p>
            <a:r>
              <a:rPr lang="en-US" sz="3200" smtClean="0"/>
              <a:t>Field Flight Needs</a:t>
            </a:r>
            <a:endParaRPr lang="uk-UA" sz="3200" smtClean="0">
              <a:solidFill>
                <a:schemeClr val="tx1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613" y="765175"/>
            <a:ext cx="6348412" cy="5688013"/>
          </a:xfrm>
        </p:spPr>
        <p:txBody>
          <a:bodyPr/>
          <a:lstStyle/>
          <a:p>
            <a:pPr>
              <a:buClr>
                <a:srgbClr val="000000"/>
              </a:buClr>
            </a:pPr>
            <a:r>
              <a:rPr lang="en-US" sz="2000" smtClean="0">
                <a:solidFill>
                  <a:srgbClr val="000000"/>
                </a:solidFill>
                <a:cs typeface="Arial" charset="0"/>
              </a:rPr>
              <a:t>2,000’ x 500’ Overfly Area per guidelines</a:t>
            </a:r>
          </a:p>
          <a:p>
            <a:pPr>
              <a:buClr>
                <a:srgbClr val="000000"/>
              </a:buClr>
            </a:pPr>
            <a:r>
              <a:rPr lang="en-US" sz="2000" smtClean="0">
                <a:solidFill>
                  <a:srgbClr val="000000"/>
                </a:solidFill>
                <a:cs typeface="Arial" charset="0"/>
              </a:rPr>
              <a:t>Additional 250’ safety zone is desirable</a:t>
            </a:r>
          </a:p>
          <a:p>
            <a:pPr>
              <a:buClr>
                <a:srgbClr val="000000"/>
              </a:buClr>
            </a:pPr>
            <a:r>
              <a:rPr lang="en-US" sz="2000" smtClean="0">
                <a:solidFill>
                  <a:srgbClr val="000000"/>
                </a:solidFill>
                <a:cs typeface="Arial" charset="0"/>
              </a:rPr>
              <a:t>Flight area clear of potential hazards</a:t>
            </a:r>
          </a:p>
          <a:p>
            <a:pPr>
              <a:buClr>
                <a:srgbClr val="000000"/>
              </a:buClr>
            </a:pPr>
            <a:r>
              <a:rPr lang="en-US" sz="2000" smtClean="0">
                <a:solidFill>
                  <a:srgbClr val="000000"/>
                </a:solidFill>
                <a:cs typeface="Arial" charset="0"/>
              </a:rPr>
              <a:t>Alternate site layouts (parallel runways, cross runways, etc.) are possible.</a:t>
            </a:r>
          </a:p>
          <a:p>
            <a:pPr>
              <a:buClr>
                <a:srgbClr val="000000"/>
              </a:buClr>
            </a:pPr>
            <a:r>
              <a:rPr lang="en-US" sz="2000" smtClean="0">
                <a:solidFill>
                  <a:srgbClr val="000000"/>
                </a:solidFill>
                <a:cs typeface="Arial" charset="0"/>
              </a:rPr>
              <a:t>43 acres of overfly area desired</a:t>
            </a:r>
          </a:p>
        </p:txBody>
      </p:sp>
      <p:pic>
        <p:nvPicPr>
          <p:cNvPr id="27652" name="Picture 3" descr="CMA 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56300"/>
            <a:ext cx="2179638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38375" y="3962400"/>
            <a:ext cx="6905625" cy="232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5" descr="AMA-bug-logo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85075" y="0"/>
            <a:ext cx="15589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0"/>
            <a:ext cx="6348412" cy="615950"/>
          </a:xfrm>
        </p:spPr>
        <p:txBody>
          <a:bodyPr/>
          <a:lstStyle/>
          <a:p>
            <a:r>
              <a:rPr lang="en-US" sz="3200" smtClean="0"/>
              <a:t>Alternative Layouts</a:t>
            </a:r>
            <a:endParaRPr lang="uk-UA" sz="3200" smtClean="0">
              <a:solidFill>
                <a:schemeClr val="tx1"/>
              </a:solidFill>
            </a:endParaRPr>
          </a:p>
        </p:txBody>
      </p:sp>
      <p:pic>
        <p:nvPicPr>
          <p:cNvPr id="28675" name="Picture 3" descr="CMA 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56300"/>
            <a:ext cx="2179638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2125" y="1143000"/>
            <a:ext cx="37147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95925" y="685800"/>
            <a:ext cx="36480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46325" y="4114800"/>
            <a:ext cx="6751638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7" descr="AMA-bug-logo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" y="3733800"/>
            <a:ext cx="15589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0"/>
            <a:ext cx="6348412" cy="615950"/>
          </a:xfrm>
        </p:spPr>
        <p:txBody>
          <a:bodyPr/>
          <a:lstStyle/>
          <a:p>
            <a:r>
              <a:rPr lang="en-US" sz="3200" smtClean="0"/>
              <a:t>Academy of Model Aeronautics</a:t>
            </a:r>
            <a:endParaRPr lang="uk-UA" sz="3200" smtClean="0">
              <a:solidFill>
                <a:schemeClr val="tx1"/>
              </a:solidFill>
            </a:endParaRPr>
          </a:p>
        </p:txBody>
      </p:sp>
      <p:pic>
        <p:nvPicPr>
          <p:cNvPr id="29699" name="Picture 3" descr="CMA 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56300"/>
            <a:ext cx="2179638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286000" y="1143000"/>
            <a:ext cx="6172200" cy="41179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000000"/>
              </a:buClr>
              <a:buSzPct val="100000"/>
              <a:buFontTx/>
              <a:buChar char="•"/>
              <a:defRPr/>
            </a:pP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</a:rPr>
              <a:t>Official national body for model aviation in the United States, established in 1936</a:t>
            </a:r>
          </a:p>
          <a:p>
            <a:pPr marL="342900" indent="-342900">
              <a:spcBef>
                <a:spcPct val="20000"/>
              </a:spcBef>
              <a:buClr>
                <a:srgbClr val="000000"/>
              </a:buClr>
              <a:buSzPct val="100000"/>
              <a:buFontTx/>
              <a:buChar char="•"/>
              <a:defRPr/>
            </a:pP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</a:rPr>
              <a:t>Provides membership liaison with –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00000"/>
              <a:buFontTx/>
              <a:buChar char="–"/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  <a:cs typeface="Arial"/>
              </a:rPr>
              <a:t>Federal Aviation Administration (FAA)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00000"/>
              <a:buFontTx/>
              <a:buChar char="–"/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  <a:cs typeface="Arial"/>
              </a:rPr>
              <a:t>Federal Communications Commission (FCC)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00000"/>
              <a:buFontTx/>
              <a:buChar char="–"/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  <a:cs typeface="Arial"/>
              </a:rPr>
              <a:t>Transportation Safety Administration (</a:t>
            </a:r>
            <a:r>
              <a:rPr lang="en-US" sz="2000" kern="0" dirty="0" err="1">
                <a:solidFill>
                  <a:srgbClr val="000000"/>
                </a:solidFill>
                <a:latin typeface="Arial"/>
                <a:cs typeface="Arial"/>
              </a:rPr>
              <a:t>TSA</a:t>
            </a:r>
            <a:r>
              <a:rPr lang="en-US" sz="2000" kern="0" dirty="0">
                <a:solidFill>
                  <a:srgbClr val="000000"/>
                </a:solidFill>
                <a:latin typeface="Arial"/>
                <a:cs typeface="Arial"/>
              </a:rPr>
              <a:t>)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00000"/>
              <a:buFontTx/>
              <a:buChar char="–"/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  <a:cs typeface="Arial"/>
              </a:rPr>
              <a:t>National, state, local governments/agencies</a:t>
            </a:r>
          </a:p>
          <a:p>
            <a:pPr marL="342900" indent="-342900">
              <a:spcBef>
                <a:spcPct val="20000"/>
              </a:spcBef>
              <a:buClr>
                <a:srgbClr val="000000"/>
              </a:buClr>
              <a:buSzPct val="100000"/>
              <a:buFontTx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  <a:cs typeface="Arial"/>
              </a:rPr>
              <a:t>Provides liability insurance for –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00000"/>
              <a:buFontTx/>
              <a:buChar char="–"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  <a:cs typeface="Arial"/>
              </a:rPr>
              <a:t>Flying site owners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00000"/>
              <a:buFontTx/>
              <a:buChar char="–"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  <a:cs typeface="Arial"/>
              </a:rPr>
              <a:t>Chartered clubs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00000"/>
              <a:buFontTx/>
              <a:buChar char="–"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  <a:cs typeface="Arial"/>
              </a:rPr>
              <a:t>Individual members</a:t>
            </a:r>
          </a:p>
        </p:txBody>
      </p:sp>
      <p:pic>
        <p:nvPicPr>
          <p:cNvPr id="29701" name="Picture 4" descr="AMA-bug-log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85075" y="5791200"/>
            <a:ext cx="15589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0"/>
            <a:ext cx="6348412" cy="615950"/>
          </a:xfrm>
        </p:spPr>
        <p:txBody>
          <a:bodyPr/>
          <a:lstStyle/>
          <a:p>
            <a:r>
              <a:rPr lang="en-US" sz="3200" smtClean="0"/>
              <a:t>Additional Backup Material</a:t>
            </a:r>
            <a:endParaRPr lang="uk-UA" sz="3200" smtClean="0">
              <a:solidFill>
                <a:schemeClr val="tx1"/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609600"/>
            <a:ext cx="3657600" cy="58435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400" smtClean="0">
                <a:cs typeface="Arial" charset="0"/>
              </a:rPr>
              <a:t>Documents</a:t>
            </a:r>
          </a:p>
          <a:p>
            <a:pPr lvl="1">
              <a:lnSpc>
                <a:spcPct val="90000"/>
              </a:lnSpc>
            </a:pPr>
            <a:r>
              <a:rPr lang="en-US" sz="1200" b="0" smtClean="0"/>
              <a:t>Academy of Model Aeronautics 2010 Membership Manual</a:t>
            </a:r>
          </a:p>
          <a:p>
            <a:pPr lvl="2">
              <a:lnSpc>
                <a:spcPct val="90000"/>
              </a:lnSpc>
            </a:pPr>
            <a:r>
              <a:rPr lang="en-US" sz="1200" smtClean="0"/>
              <a:t>Insurance summary</a:t>
            </a:r>
          </a:p>
          <a:p>
            <a:pPr lvl="2">
              <a:lnSpc>
                <a:spcPct val="90000"/>
              </a:lnSpc>
            </a:pPr>
            <a:r>
              <a:rPr lang="en-US" sz="1200" smtClean="0"/>
              <a:t>AMA Mission Statement</a:t>
            </a:r>
          </a:p>
          <a:p>
            <a:pPr lvl="2">
              <a:lnSpc>
                <a:spcPct val="90000"/>
              </a:lnSpc>
            </a:pPr>
            <a:r>
              <a:rPr lang="en-US" sz="1200" smtClean="0"/>
              <a:t>2010 Safety Code</a:t>
            </a:r>
          </a:p>
          <a:p>
            <a:pPr lvl="2">
              <a:lnSpc>
                <a:spcPct val="90000"/>
              </a:lnSpc>
            </a:pPr>
            <a:r>
              <a:rPr lang="en-US" sz="1200" smtClean="0"/>
              <a:t>Recommended flying site specifications</a:t>
            </a:r>
          </a:p>
          <a:p>
            <a:pPr lvl="2">
              <a:lnSpc>
                <a:spcPct val="90000"/>
              </a:lnSpc>
            </a:pPr>
            <a:r>
              <a:rPr lang="en-US" sz="1200" smtClean="0"/>
              <a:t>AMA Bylaws</a:t>
            </a:r>
          </a:p>
          <a:p>
            <a:pPr lvl="2">
              <a:lnSpc>
                <a:spcPct val="90000"/>
              </a:lnSpc>
            </a:pPr>
            <a:r>
              <a:rPr lang="en-US" sz="1200" smtClean="0"/>
              <a:t>Radio control operation</a:t>
            </a:r>
          </a:p>
          <a:p>
            <a:pPr lvl="2">
              <a:lnSpc>
                <a:spcPct val="90000"/>
              </a:lnSpc>
            </a:pPr>
            <a:r>
              <a:rPr lang="en-US" sz="1200" smtClean="0"/>
              <a:t>Additional member information</a:t>
            </a:r>
          </a:p>
          <a:p>
            <a:pPr lvl="1">
              <a:lnSpc>
                <a:spcPct val="90000"/>
              </a:lnSpc>
            </a:pPr>
            <a:r>
              <a:rPr lang="en-US" sz="1200" b="0" smtClean="0"/>
              <a:t>“What is an AMA Chartered Club?”</a:t>
            </a:r>
          </a:p>
          <a:p>
            <a:pPr lvl="2">
              <a:lnSpc>
                <a:spcPct val="90000"/>
              </a:lnSpc>
            </a:pPr>
            <a:r>
              <a:rPr lang="en-US" sz="1200" smtClean="0"/>
              <a:t>“Why Should Your Group Become an AMA Chartered Club”</a:t>
            </a:r>
          </a:p>
          <a:p>
            <a:pPr lvl="2">
              <a:lnSpc>
                <a:spcPct val="90000"/>
              </a:lnSpc>
            </a:pPr>
            <a:r>
              <a:rPr lang="en-US" sz="1200" smtClean="0"/>
              <a:t>“Insurance Coverage Through AMA…”</a:t>
            </a:r>
          </a:p>
          <a:p>
            <a:pPr lvl="2">
              <a:lnSpc>
                <a:spcPct val="90000"/>
              </a:lnSpc>
            </a:pPr>
            <a:r>
              <a:rPr lang="en-US" sz="1200" smtClean="0"/>
              <a:t>“Comparison of Open and Park Pilot Membership Benefits”</a:t>
            </a:r>
          </a:p>
          <a:p>
            <a:pPr lvl="2">
              <a:lnSpc>
                <a:spcPct val="90000"/>
              </a:lnSpc>
            </a:pPr>
            <a:r>
              <a:rPr lang="en-US" sz="1200" smtClean="0"/>
              <a:t>“Flying at AMA Chartered Club Sites”</a:t>
            </a:r>
          </a:p>
          <a:p>
            <a:pPr lvl="2">
              <a:lnSpc>
                <a:spcPct val="90000"/>
              </a:lnSpc>
            </a:pPr>
            <a:r>
              <a:rPr lang="en-US" sz="1200" smtClean="0"/>
              <a:t>“Academy of Model Aeronautics Liability Insurance Program for Site Owners”</a:t>
            </a:r>
          </a:p>
          <a:p>
            <a:pPr lvl="2">
              <a:lnSpc>
                <a:spcPct val="90000"/>
              </a:lnSpc>
            </a:pPr>
            <a:r>
              <a:rPr lang="en-US" sz="1200" smtClean="0"/>
              <a:t>“Park Pilot Program”</a:t>
            </a:r>
          </a:p>
          <a:p>
            <a:pPr lvl="1">
              <a:lnSpc>
                <a:spcPct val="90000"/>
              </a:lnSpc>
            </a:pPr>
            <a:r>
              <a:rPr lang="en-US" sz="1200" b="0" smtClean="0"/>
              <a:t>Copy of Collins Model Aviators AMA Charter Certificate (front/back)</a:t>
            </a:r>
          </a:p>
          <a:p>
            <a:pPr lvl="1">
              <a:lnSpc>
                <a:spcPct val="90000"/>
              </a:lnSpc>
            </a:pPr>
            <a:endParaRPr lang="en-US" sz="1200" b="0" smtClean="0"/>
          </a:p>
        </p:txBody>
      </p:sp>
      <p:pic>
        <p:nvPicPr>
          <p:cNvPr id="30724" name="Picture 3" descr="CMA 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56300"/>
            <a:ext cx="2179638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410200" y="533400"/>
            <a:ext cx="3125788" cy="591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100000"/>
              <a:buFontTx/>
              <a:buChar char="•"/>
              <a:defRPr/>
            </a:pPr>
            <a:r>
              <a:rPr lang="en-US" sz="1400" kern="0" dirty="0">
                <a:solidFill>
                  <a:srgbClr val="000000"/>
                </a:solidFill>
                <a:latin typeface="Arial"/>
                <a:cs typeface="Arial"/>
              </a:rPr>
              <a:t>Documents (continued)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100000"/>
              <a:buFontTx/>
              <a:buChar char="–"/>
              <a:defRPr/>
            </a:pPr>
            <a:r>
              <a:rPr lang="en-US" sz="1200" dirty="0"/>
              <a:t>Copy of Collins Model Aviators Bylaws</a:t>
            </a:r>
            <a:endParaRPr lang="en-US" sz="1200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100000"/>
              <a:buFontTx/>
              <a:buChar char="–"/>
              <a:defRPr/>
            </a:pP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</a:rPr>
              <a:t>Copy of Collins Model Aviators current Flying Site Rules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100000"/>
              <a:buFontTx/>
              <a:buChar char="–"/>
              <a:defRPr/>
            </a:pP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</a:rPr>
              <a:t>Copy of Collins Model Aviators “Student Training Manual”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100000"/>
              <a:buFontTx/>
              <a:buChar char="–"/>
              <a:defRPr/>
            </a:pP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</a:rPr>
              <a:t>Certificate of Insurance copy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100000"/>
              <a:buFontTx/>
              <a:buChar char="–"/>
              <a:defRPr/>
            </a:pP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</a:rPr>
              <a:t>Sample 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</a:rPr>
              <a:t>“Buder Park Flying Permit” from Buder Park, Saint Louis, Missouri (front/back)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100000"/>
              <a:buFontTx/>
              <a:buChar char="–"/>
              <a:defRPr/>
            </a:pP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</a:rPr>
              <a:t>Copy of Letter from Kansas City Radio Control Association, Describing the Permit Process employed by Jackson County, Missouri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lang="en-US" sz="1200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100000"/>
              <a:buFontTx/>
              <a:buChar char="–"/>
              <a:defRPr/>
            </a:pP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</a:rPr>
              <a:t>Two Sample Proposals for Successful Radio Controlled Model Airplane sites, demonstrating the thought, planning, and execution typically undertaken by RC Modelers, when approaching Public Entities with site development proposals.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100000"/>
              <a:defRPr/>
            </a:pPr>
            <a:endParaRPr lang="en-US" sz="1200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100000"/>
              <a:buFontTx/>
              <a:buChar char="•"/>
              <a:defRPr/>
            </a:pPr>
            <a:r>
              <a:rPr lang="en-US" sz="1400" kern="0" dirty="0">
                <a:solidFill>
                  <a:srgbClr val="000000"/>
                </a:solidFill>
                <a:latin typeface="Arial"/>
                <a:cs typeface="Arial"/>
              </a:rPr>
              <a:t>Audio/Visual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100000"/>
              <a:buFontTx/>
              <a:buChar char="–"/>
              <a:defRPr/>
            </a:pP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</a:rPr>
              <a:t>DVD – “Soaring the Superfund Skies” –Environmental Protection Agency</a:t>
            </a:r>
            <a:endParaRPr lang="en-US" sz="1100" b="1" kern="0" dirty="0">
              <a:latin typeface="+mn-lt"/>
            </a:endParaRPr>
          </a:p>
        </p:txBody>
      </p:sp>
      <p:pic>
        <p:nvPicPr>
          <p:cNvPr id="30726" name="Picture 5" descr="AMA-bug-log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85075" y="5791200"/>
            <a:ext cx="15589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0"/>
            <a:ext cx="6348412" cy="615950"/>
          </a:xfrm>
        </p:spPr>
        <p:txBody>
          <a:bodyPr/>
          <a:lstStyle/>
          <a:p>
            <a:r>
              <a:rPr lang="en-US" sz="3200" smtClean="0"/>
              <a:t>Resume’s/Abstracts</a:t>
            </a:r>
            <a:endParaRPr lang="uk-UA" sz="3200" smtClean="0">
              <a:solidFill>
                <a:schemeClr val="tx1"/>
              </a:solidFill>
            </a:endParaRPr>
          </a:p>
        </p:txBody>
      </p:sp>
      <p:pic>
        <p:nvPicPr>
          <p:cNvPr id="31747" name="Picture 3" descr="CMA 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56300"/>
            <a:ext cx="2179638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286000" y="762000"/>
            <a:ext cx="6477000" cy="48942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000000"/>
              </a:buClr>
              <a:buSzPct val="100000"/>
              <a:buFontTx/>
              <a:buChar char="•"/>
              <a:defRPr/>
            </a:pP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</a:rPr>
              <a:t>David Shema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00000"/>
              <a:buFontTx/>
              <a:buChar char="–"/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  <a:cs typeface="Arial"/>
              </a:rPr>
              <a:t>Principal Electrical Engineer, Rockwell Collins – 13 years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00000"/>
              <a:buFontTx/>
              <a:buChar char="–"/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  <a:cs typeface="Arial"/>
              </a:rPr>
              <a:t>President, Collins Model Aviators – 8 years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00000"/>
              <a:buFontTx/>
              <a:buChar char="–"/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  <a:cs typeface="Arial"/>
              </a:rPr>
              <a:t>Past President RC Sport Flyers, Belton, Missouri – 1 year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00000"/>
              <a:buFontTx/>
              <a:buChar char="–"/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  <a:cs typeface="Arial"/>
              </a:rPr>
              <a:t>Past Secretary/Treasurer Bozeman Air Tragedy Society, Bozeman, Montana – 12 years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00000"/>
              <a:buFontTx/>
              <a:buChar char="–"/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  <a:cs typeface="Arial"/>
              </a:rPr>
              <a:t>Contest Director/Leader-Administrative and Scientific – Academy of Model Aeronautics – 25 years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00000"/>
              <a:buFontTx/>
              <a:buChar char="–"/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  <a:cs typeface="Arial"/>
              </a:rPr>
              <a:t>Active modeler – 45 years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00000"/>
              <a:buFontTx/>
              <a:buChar char="–"/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  <a:cs typeface="Arial"/>
              </a:rPr>
              <a:t>Secretary – Rockwell Collins Clubs and Leagues Board – 1 Year</a:t>
            </a:r>
          </a:p>
        </p:txBody>
      </p:sp>
      <p:pic>
        <p:nvPicPr>
          <p:cNvPr id="31749" name="Picture 4" descr="AMA-bug-log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85075" y="5791200"/>
            <a:ext cx="15589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0"/>
            <a:ext cx="6348412" cy="615950"/>
          </a:xfrm>
        </p:spPr>
        <p:txBody>
          <a:bodyPr/>
          <a:lstStyle/>
          <a:p>
            <a:r>
              <a:rPr lang="en-US" sz="3200" smtClean="0"/>
              <a:t>Resume’s/Abstracts</a:t>
            </a:r>
            <a:endParaRPr lang="uk-UA" sz="3200" smtClean="0">
              <a:solidFill>
                <a:schemeClr val="tx1"/>
              </a:solidFill>
            </a:endParaRPr>
          </a:p>
        </p:txBody>
      </p:sp>
      <p:pic>
        <p:nvPicPr>
          <p:cNvPr id="32771" name="Picture 3" descr="CMA 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56300"/>
            <a:ext cx="2179638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828800" y="762000"/>
            <a:ext cx="7086600" cy="45608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000000"/>
              </a:buClr>
              <a:buSzPct val="100000"/>
              <a:buFontTx/>
              <a:buChar char="•"/>
              <a:defRPr/>
            </a:pP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</a:rPr>
              <a:t>Lloyd Swanson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00000"/>
              <a:buFontTx/>
              <a:buChar char="–"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  <a:cs typeface="Arial"/>
              </a:rPr>
              <a:t>Senior Reliability, Maintainability &amp; Safety Engineer, Rockwell Collins – 5 Years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00000"/>
              <a:buFontTx/>
              <a:buChar char="–"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  <a:cs typeface="Arial"/>
              </a:rPr>
              <a:t>Secretary/Treasurer/Webmaster, Collins Model Aviators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00000"/>
              <a:buFontTx/>
              <a:buChar char="–"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  <a:cs typeface="Arial"/>
              </a:rPr>
              <a:t>Past President, Belen Area Radio Controllers, Belen, New Mexico – 2 Years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00000"/>
              <a:buFontTx/>
              <a:buChar char="–"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  <a:cs typeface="Arial"/>
              </a:rPr>
              <a:t>Past Field Marshal/Safety Officer, Belen Area Radio Controllers, Belen, New Mexico – 2 Years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00000"/>
              <a:buFontTx/>
              <a:buChar char="–"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  <a:cs typeface="Arial"/>
              </a:rPr>
              <a:t>Administrative Leader Member – Academy of Model Aeronautics (AMA)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00000"/>
              <a:buFontTx/>
              <a:buChar char="–"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  <a:cs typeface="Arial"/>
              </a:rPr>
              <a:t>Active modeler – 11 years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00000"/>
              <a:buFontTx/>
              <a:buChar char="–"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  <a:cs typeface="Arial"/>
              </a:rPr>
              <a:t>Academy of Model Aeronautics All Season Flyer – 10 years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00000"/>
              <a:buFontTx/>
              <a:buChar char="–"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  <a:cs typeface="Arial"/>
              </a:rPr>
              <a:t>Life Member, International Miniature Aircraft Association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00000"/>
              <a:buFontTx/>
              <a:buChar char="–"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  <a:cs typeface="Arial"/>
              </a:rPr>
              <a:t>AMA District VII Associate Vice President</a:t>
            </a:r>
            <a:endParaRPr lang="en-US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32773" name="Picture 5" descr="AMA-bug-log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85075" y="5791200"/>
            <a:ext cx="15589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0"/>
            <a:ext cx="6348412" cy="615950"/>
          </a:xfrm>
        </p:spPr>
        <p:txBody>
          <a:bodyPr/>
          <a:lstStyle/>
          <a:p>
            <a:r>
              <a:rPr lang="en-US" sz="3200" smtClean="0"/>
              <a:t>Resume’s/Abstracts</a:t>
            </a:r>
            <a:endParaRPr lang="uk-UA" sz="3200" smtClean="0">
              <a:solidFill>
                <a:schemeClr val="tx1"/>
              </a:solidFill>
            </a:endParaRPr>
          </a:p>
        </p:txBody>
      </p:sp>
      <p:pic>
        <p:nvPicPr>
          <p:cNvPr id="33795" name="Picture 3" descr="CMA 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56300"/>
            <a:ext cx="2179638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286000" y="762000"/>
            <a:ext cx="6477000" cy="42164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000000"/>
              </a:buClr>
              <a:buSzPct val="100000"/>
              <a:buFontTx/>
              <a:buChar char="•"/>
              <a:defRPr/>
            </a:pP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</a:rPr>
              <a:t>Mark Woytassek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00000"/>
              <a:buFontTx/>
              <a:buChar char="–"/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  <a:cs typeface="Arial"/>
              </a:rPr>
              <a:t>Principal Mechanical Engineer, Rockwell Collins – 30  Years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00000"/>
              <a:buFontTx/>
              <a:buChar char="–"/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  <a:cs typeface="Arial"/>
              </a:rPr>
              <a:t>Past President and Founder of Collins Model Aviators 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00000"/>
              <a:buFontTx/>
              <a:buChar char="–"/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  <a:cs typeface="Arial"/>
              </a:rPr>
              <a:t>Academy Of Model Aeronautics - Life Member - 38 Years 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00000"/>
              <a:buFontTx/>
              <a:buChar char="–"/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  <a:cs typeface="Arial"/>
              </a:rPr>
              <a:t>National Aeronautic Association – Member - 27 years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00000"/>
              <a:buFontTx/>
              <a:buChar char="–"/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  <a:cs typeface="Arial"/>
              </a:rPr>
              <a:t>National Society of Radio Controlled Aerobatics   Masters class pilot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00000"/>
              <a:buFontTx/>
              <a:buChar char="–"/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  <a:cs typeface="Arial"/>
              </a:rPr>
              <a:t>Active modeler – 45 years</a:t>
            </a:r>
          </a:p>
        </p:txBody>
      </p:sp>
      <p:pic>
        <p:nvPicPr>
          <p:cNvPr id="33797" name="Picture 4" descr="AMA-bug-log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85075" y="5791200"/>
            <a:ext cx="15589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0"/>
            <a:ext cx="6348412" cy="615950"/>
          </a:xfrm>
        </p:spPr>
        <p:txBody>
          <a:bodyPr/>
          <a:lstStyle/>
          <a:p>
            <a:r>
              <a:rPr lang="en-US" sz="3200" smtClean="0"/>
              <a:t>Resume’s/Abstracts</a:t>
            </a:r>
            <a:endParaRPr lang="uk-UA" sz="3200" smtClean="0">
              <a:solidFill>
                <a:schemeClr val="tx1"/>
              </a:solidFill>
            </a:endParaRPr>
          </a:p>
        </p:txBody>
      </p:sp>
      <p:pic>
        <p:nvPicPr>
          <p:cNvPr id="34819" name="Picture 3" descr="CMA 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56300"/>
            <a:ext cx="2179638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286000" y="762000"/>
            <a:ext cx="6477000" cy="28622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000000"/>
              </a:buClr>
              <a:buSzPct val="100000"/>
              <a:buFontTx/>
              <a:buChar char="•"/>
              <a:defRPr/>
            </a:pP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</a:rPr>
              <a:t>William Bell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00000"/>
              <a:buFontTx/>
              <a:buChar char="–"/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  <a:cs typeface="Arial"/>
              </a:rPr>
              <a:t>Senior Systems Engineer, Rockwell Collins – 25 Years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00000"/>
              <a:buFontTx/>
              <a:buChar char="–"/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  <a:cs typeface="Arial"/>
              </a:rPr>
              <a:t>Resident of Marion, Iowa – 25 Years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00000"/>
              <a:buFontTx/>
              <a:buChar char="–"/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  <a:cs typeface="Arial"/>
              </a:rPr>
              <a:t>Past Secretary/Treasurer, Ramstein Aero Modelers Club, Ramstein, Germany – 1 Year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00000"/>
              <a:buFontTx/>
              <a:buChar char="–"/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  <a:cs typeface="Arial"/>
              </a:rPr>
              <a:t>Aviation enthusiast since 1969, RC flyer since 1975</a:t>
            </a:r>
          </a:p>
        </p:txBody>
      </p:sp>
      <p:pic>
        <p:nvPicPr>
          <p:cNvPr id="34821" name="Picture 4" descr="AMA-bug-log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85075" y="5791200"/>
            <a:ext cx="15589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24200" y="2133600"/>
            <a:ext cx="5840413" cy="36576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US" b="1" dirty="0" smtClean="0">
                <a:ln w="10541" cmpd="sng">
                  <a:solidFill>
                    <a:schemeClr val="accent4">
                      <a:lumMod val="95000"/>
                      <a:lumOff val="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</a:rPr>
              <a:t>Radio Controlled Model Aircraft Flying Site Development Proposal</a:t>
            </a:r>
            <a:br>
              <a:rPr lang="en-US" b="1" dirty="0" smtClean="0">
                <a:ln w="10541" cmpd="sng">
                  <a:solidFill>
                    <a:schemeClr val="accent4">
                      <a:lumMod val="95000"/>
                      <a:lumOff val="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</a:rPr>
            </a:br>
            <a:endParaRPr lang="ru-RU" b="1" dirty="0">
              <a:ln w="10541" cmpd="sng">
                <a:solidFill>
                  <a:schemeClr val="accent4">
                    <a:lumMod val="95000"/>
                    <a:lumOff val="5000"/>
                  </a:schemeClr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latin typeface="Tahoma" pitchFamily="34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4438" y="5948363"/>
            <a:ext cx="6408737" cy="649287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US" sz="3200" b="1" dirty="0" smtClean="0">
                <a:ln w="10541" cmpd="sng">
                  <a:solidFill>
                    <a:schemeClr val="accent1">
                      <a:lumMod val="2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</a:rPr>
              <a:t>Collins Model Aviators</a:t>
            </a:r>
            <a:endParaRPr lang="ru-RU" b="1" dirty="0">
              <a:ln w="10541" cmpd="sng">
                <a:solidFill>
                  <a:schemeClr val="accent1">
                    <a:lumMod val="25000"/>
                  </a:schemeClr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</a:endParaRPr>
          </a:p>
        </p:txBody>
      </p:sp>
      <p:pic>
        <p:nvPicPr>
          <p:cNvPr id="17412" name="Picture 3" descr="CMA Log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956300"/>
            <a:ext cx="2179638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4" descr="AMA-bug-logo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5589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0"/>
            <a:ext cx="6348412" cy="1066800"/>
          </a:xfrm>
        </p:spPr>
        <p:txBody>
          <a:bodyPr/>
          <a:lstStyle/>
          <a:p>
            <a:r>
              <a:rPr lang="en-US" sz="3200" smtClean="0"/>
              <a:t>Where do we go from here?</a:t>
            </a:r>
            <a:br>
              <a:rPr lang="en-US" sz="3200" smtClean="0"/>
            </a:br>
            <a:r>
              <a:rPr lang="en-US" sz="3200" smtClean="0"/>
              <a:t>Could this be our community?</a:t>
            </a:r>
            <a:endParaRPr lang="uk-UA" sz="3200" smtClean="0">
              <a:solidFill>
                <a:schemeClr val="tx1"/>
              </a:solidFill>
            </a:endParaRPr>
          </a:p>
        </p:txBody>
      </p:sp>
      <p:pic>
        <p:nvPicPr>
          <p:cNvPr id="35843" name="Picture 3" descr="CMA Log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956300"/>
            <a:ext cx="2179638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 descr="AMA-bug-logo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85075" y="5791200"/>
            <a:ext cx="15589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Movie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752600" y="1143000"/>
            <a:ext cx="69723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30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916113"/>
            <a:ext cx="7643812" cy="687387"/>
          </a:xfrm>
        </p:spPr>
        <p:txBody>
          <a:bodyPr/>
          <a:lstStyle/>
          <a:p>
            <a:pPr algn="ctr"/>
            <a:r>
              <a:rPr lang="en-US" sz="3200" b="1" smtClean="0">
                <a:latin typeface="Tahoma" pitchFamily="34" charset="0"/>
              </a:rPr>
              <a:t>Purpose</a:t>
            </a:r>
            <a:endParaRPr lang="uk-UA" sz="3200" b="1" smtClean="0">
              <a:latin typeface="Tahoma" pitchFamily="34" charset="0"/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Tx/>
              <a:buNone/>
            </a:pPr>
            <a:r>
              <a:rPr lang="en-US" sz="1800" smtClean="0"/>
              <a:t>	</a:t>
            </a:r>
            <a:r>
              <a:rPr lang="en-US" sz="2400" smtClean="0"/>
              <a:t>To establish a working relationship to develop a site suitable for radio controlled model aircraft use.</a:t>
            </a:r>
            <a:endParaRPr lang="en-US" sz="1800" smtClean="0"/>
          </a:p>
          <a:p>
            <a:pPr>
              <a:lnSpc>
                <a:spcPct val="80000"/>
              </a:lnSpc>
            </a:pPr>
            <a:endParaRPr lang="en-US" altLang="ko-KR" sz="1800" smtClean="0">
              <a:latin typeface="Verdana" pitchFamily="34" charset="0"/>
              <a:ea typeface="굴림"/>
              <a:cs typeface="굴림"/>
            </a:endParaRPr>
          </a:p>
          <a:p>
            <a:pPr>
              <a:lnSpc>
                <a:spcPct val="80000"/>
              </a:lnSpc>
            </a:pPr>
            <a:endParaRPr lang="ru-RU" sz="1800" smtClean="0"/>
          </a:p>
          <a:p>
            <a:pPr>
              <a:lnSpc>
                <a:spcPct val="80000"/>
              </a:lnSpc>
            </a:pPr>
            <a:endParaRPr lang="uk-UA" sz="1800" smtClean="0"/>
          </a:p>
          <a:p>
            <a:pPr>
              <a:lnSpc>
                <a:spcPct val="80000"/>
              </a:lnSpc>
            </a:pPr>
            <a:endParaRPr lang="uk-UA" sz="1800" smtClean="0"/>
          </a:p>
        </p:txBody>
      </p:sp>
      <p:pic>
        <p:nvPicPr>
          <p:cNvPr id="18435" name="Picture 3" descr="CMA Log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956300"/>
            <a:ext cx="2179638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AMA-bug-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85075" y="5791200"/>
            <a:ext cx="15589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0"/>
            <a:ext cx="6348412" cy="615950"/>
          </a:xfrm>
        </p:spPr>
        <p:txBody>
          <a:bodyPr/>
          <a:lstStyle/>
          <a:p>
            <a:r>
              <a:rPr lang="en-US" sz="3200" smtClean="0"/>
              <a:t>Proposal</a:t>
            </a:r>
            <a:endParaRPr lang="uk-UA" sz="3200" smtClean="0">
              <a:solidFill>
                <a:schemeClr val="tx1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613" y="765175"/>
            <a:ext cx="6348412" cy="5688013"/>
          </a:xfrm>
        </p:spPr>
        <p:txBody>
          <a:bodyPr/>
          <a:lstStyle/>
          <a:p>
            <a:r>
              <a:rPr lang="en-US" sz="2000" smtClean="0"/>
              <a:t>Land owned locally with oversight provided by a responsible agency.</a:t>
            </a:r>
          </a:p>
          <a:p>
            <a:pPr>
              <a:buFontTx/>
              <a:buNone/>
            </a:pPr>
            <a:endParaRPr lang="en-US" sz="2000" smtClean="0"/>
          </a:p>
          <a:p>
            <a:r>
              <a:rPr lang="en-US" sz="2000" smtClean="0"/>
              <a:t>Collins Model Aviators would be the host club, offering site owner liability insurance through their charter from the Academy of Model Aeronautics (“AMA”).</a:t>
            </a:r>
          </a:p>
          <a:p>
            <a:pPr>
              <a:buFontTx/>
              <a:buNone/>
            </a:pPr>
            <a:endParaRPr lang="en-US" sz="2000" smtClean="0"/>
          </a:p>
          <a:p>
            <a:r>
              <a:rPr lang="en-US" sz="2000" smtClean="0"/>
              <a:t>Site would be open to members of the Academy of Model Aeronautics, and members of local area clubs with current AMA membership.</a:t>
            </a:r>
            <a:endParaRPr lang="uk-UA" sz="2000" smtClean="0"/>
          </a:p>
        </p:txBody>
      </p:sp>
      <p:pic>
        <p:nvPicPr>
          <p:cNvPr id="19460" name="Picture 3" descr="CMA Log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956300"/>
            <a:ext cx="2179638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4" descr="AMA-bug-logo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85075" y="5791200"/>
            <a:ext cx="15589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0"/>
            <a:ext cx="6348412" cy="615950"/>
          </a:xfrm>
        </p:spPr>
        <p:txBody>
          <a:bodyPr/>
          <a:lstStyle/>
          <a:p>
            <a:r>
              <a:rPr lang="en-US" sz="3200" smtClean="0"/>
              <a:t>Proposal  </a:t>
            </a:r>
            <a:r>
              <a:rPr lang="en-US" sz="1200" smtClean="0"/>
              <a:t>continued</a:t>
            </a:r>
            <a:endParaRPr lang="uk-UA" sz="3200" smtClean="0">
              <a:solidFill>
                <a:schemeClr val="tx1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613" y="765175"/>
            <a:ext cx="6348412" cy="5688013"/>
          </a:xfrm>
        </p:spPr>
        <p:txBody>
          <a:bodyPr/>
          <a:lstStyle/>
          <a:p>
            <a:pPr>
              <a:buClr>
                <a:srgbClr val="000000"/>
              </a:buClr>
            </a:pPr>
            <a:r>
              <a:rPr lang="en-US" sz="2000" smtClean="0">
                <a:solidFill>
                  <a:srgbClr val="000000"/>
                </a:solidFill>
                <a:cs typeface="Arial" charset="0"/>
              </a:rPr>
              <a:t>Access to the site could be controlled via issued use permits</a:t>
            </a:r>
          </a:p>
          <a:p>
            <a:pPr lvl="1">
              <a:buClr>
                <a:srgbClr val="000000"/>
              </a:buClr>
            </a:pPr>
            <a:r>
              <a:rPr lang="en-US" sz="2000" b="0" smtClean="0">
                <a:solidFill>
                  <a:srgbClr val="000000"/>
                </a:solidFill>
                <a:cs typeface="Arial" charset="0"/>
              </a:rPr>
              <a:t>Yearly permits</a:t>
            </a:r>
          </a:p>
          <a:p>
            <a:pPr lvl="1">
              <a:buClr>
                <a:srgbClr val="000000"/>
              </a:buClr>
            </a:pPr>
            <a:r>
              <a:rPr lang="en-US" sz="2000" b="0" smtClean="0">
                <a:solidFill>
                  <a:srgbClr val="000000"/>
                </a:solidFill>
                <a:cs typeface="Arial" charset="0"/>
              </a:rPr>
              <a:t>One-time use permits (day/weekend/other)</a:t>
            </a:r>
          </a:p>
          <a:p>
            <a:pPr lvl="1">
              <a:buClr>
                <a:srgbClr val="000000"/>
              </a:buClr>
            </a:pPr>
            <a:r>
              <a:rPr lang="en-US" sz="2000" b="0" smtClean="0">
                <a:solidFill>
                  <a:srgbClr val="000000"/>
                </a:solidFill>
                <a:cs typeface="Arial" charset="0"/>
              </a:rPr>
              <a:t>Permits issued only to those holding current year AMA membership cards (proof of liability insurance)</a:t>
            </a:r>
          </a:p>
          <a:p>
            <a:pPr lvl="1">
              <a:buClr>
                <a:srgbClr val="000000"/>
              </a:buClr>
            </a:pPr>
            <a:r>
              <a:rPr lang="en-US" sz="2000" b="0" smtClean="0">
                <a:solidFill>
                  <a:srgbClr val="000000"/>
                </a:solidFill>
                <a:cs typeface="Arial" charset="0"/>
              </a:rPr>
              <a:t>Permits could provide small revenue stream for ongoing maintenance of site</a:t>
            </a:r>
          </a:p>
          <a:p>
            <a:pPr lvl="1">
              <a:buClr>
                <a:srgbClr val="000000"/>
              </a:buClr>
            </a:pPr>
            <a:r>
              <a:rPr lang="en-US" sz="2000" b="0" smtClean="0">
                <a:solidFill>
                  <a:srgbClr val="000000"/>
                </a:solidFill>
                <a:cs typeface="Arial" charset="0"/>
              </a:rPr>
              <a:t>Permits offer simple way to verify permission to use site/proof of liability insurance</a:t>
            </a:r>
          </a:p>
          <a:p>
            <a:endParaRPr lang="uk-UA" sz="2000" smtClean="0"/>
          </a:p>
        </p:txBody>
      </p:sp>
      <p:pic>
        <p:nvPicPr>
          <p:cNvPr id="20484" name="Picture 3" descr="CMA 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56300"/>
            <a:ext cx="2179638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4" descr="AMA-bug-log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85075" y="5791200"/>
            <a:ext cx="15589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0"/>
            <a:ext cx="6348412" cy="615950"/>
          </a:xfrm>
        </p:spPr>
        <p:txBody>
          <a:bodyPr/>
          <a:lstStyle/>
          <a:p>
            <a:r>
              <a:rPr lang="en-US" sz="3200" smtClean="0"/>
              <a:t>Proposal  </a:t>
            </a:r>
            <a:r>
              <a:rPr lang="en-US" sz="1200" smtClean="0"/>
              <a:t>continued</a:t>
            </a:r>
            <a:endParaRPr lang="uk-UA" sz="3200" smtClean="0">
              <a:solidFill>
                <a:schemeClr val="tx1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613" y="765175"/>
            <a:ext cx="6348412" cy="5688013"/>
          </a:xfrm>
        </p:spPr>
        <p:txBody>
          <a:bodyPr/>
          <a:lstStyle/>
          <a:p>
            <a:pPr>
              <a:buClr>
                <a:srgbClr val="000000"/>
              </a:buClr>
            </a:pPr>
            <a:r>
              <a:rPr lang="en-US" sz="2000" smtClean="0">
                <a:solidFill>
                  <a:srgbClr val="000000"/>
                </a:solidFill>
                <a:cs typeface="Arial" charset="0"/>
              </a:rPr>
              <a:t>Collins Model Aviators would work with the governing agency to develop a site plan, based on the available land, its size, shape, and surroundings.</a:t>
            </a:r>
          </a:p>
          <a:p>
            <a:pPr>
              <a:buClr>
                <a:srgbClr val="000000"/>
              </a:buClr>
              <a:buFontTx/>
              <a:buNone/>
            </a:pPr>
            <a:endParaRPr lang="en-US" sz="2000" smtClean="0">
              <a:solidFill>
                <a:srgbClr val="000000"/>
              </a:solidFill>
              <a:cs typeface="Arial" charset="0"/>
            </a:endParaRPr>
          </a:p>
          <a:p>
            <a:pPr>
              <a:buClr>
                <a:srgbClr val="000000"/>
              </a:buClr>
            </a:pPr>
            <a:r>
              <a:rPr lang="en-US" sz="2000" smtClean="0">
                <a:solidFill>
                  <a:srgbClr val="000000"/>
                </a:solidFill>
                <a:cs typeface="Arial" charset="0"/>
              </a:rPr>
              <a:t>Collins Model Aviators would be allowed to make site improvements at their own expense (governing agency approval).</a:t>
            </a:r>
          </a:p>
          <a:p>
            <a:pPr lvl="1">
              <a:buClr>
                <a:srgbClr val="000000"/>
              </a:buClr>
            </a:pPr>
            <a:r>
              <a:rPr lang="en-US" sz="1800" b="0" smtClean="0">
                <a:solidFill>
                  <a:srgbClr val="000000"/>
                </a:solidFill>
                <a:cs typeface="Arial" charset="0"/>
              </a:rPr>
              <a:t>Runway / pit area / pilot stations</a:t>
            </a:r>
          </a:p>
          <a:p>
            <a:pPr lvl="1">
              <a:buClr>
                <a:srgbClr val="000000"/>
              </a:buClr>
            </a:pPr>
            <a:r>
              <a:rPr lang="en-US" sz="1800" b="0" smtClean="0">
                <a:solidFill>
                  <a:srgbClr val="000000"/>
                </a:solidFill>
                <a:cs typeface="Arial" charset="0"/>
              </a:rPr>
              <a:t>Shelter (shade/wind/sun…)</a:t>
            </a:r>
          </a:p>
          <a:p>
            <a:pPr lvl="1">
              <a:buClr>
                <a:srgbClr val="000000"/>
              </a:buClr>
            </a:pPr>
            <a:r>
              <a:rPr lang="en-US" sz="1800" b="0" smtClean="0">
                <a:solidFill>
                  <a:srgbClr val="000000"/>
                </a:solidFill>
                <a:cs typeface="Arial" charset="0"/>
              </a:rPr>
              <a:t>Parking area</a:t>
            </a:r>
          </a:p>
          <a:p>
            <a:pPr lvl="1">
              <a:buClr>
                <a:srgbClr val="000000"/>
              </a:buClr>
            </a:pPr>
            <a:r>
              <a:rPr lang="en-US" sz="1800" b="0" smtClean="0">
                <a:solidFill>
                  <a:srgbClr val="000000"/>
                </a:solidFill>
                <a:cs typeface="Arial" charset="0"/>
              </a:rPr>
              <a:t>Spectator area</a:t>
            </a:r>
          </a:p>
          <a:p>
            <a:pPr lvl="1">
              <a:buClr>
                <a:srgbClr val="000000"/>
              </a:buClr>
            </a:pPr>
            <a:r>
              <a:rPr lang="en-US" sz="1800" b="0" smtClean="0">
                <a:solidFill>
                  <a:srgbClr val="000000"/>
                </a:solidFill>
                <a:cs typeface="Arial" charset="0"/>
              </a:rPr>
              <a:t>“Porta-Potty”</a:t>
            </a:r>
          </a:p>
          <a:p>
            <a:pPr lvl="1">
              <a:buClr>
                <a:srgbClr val="000000"/>
              </a:buClr>
            </a:pPr>
            <a:r>
              <a:rPr lang="en-US" sz="1800" b="0" smtClean="0">
                <a:solidFill>
                  <a:srgbClr val="000000"/>
                </a:solidFill>
                <a:cs typeface="Arial" charset="0"/>
              </a:rPr>
              <a:t>Other</a:t>
            </a:r>
          </a:p>
        </p:txBody>
      </p:sp>
      <p:pic>
        <p:nvPicPr>
          <p:cNvPr id="21508" name="Picture 3" descr="CMA 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56300"/>
            <a:ext cx="2179638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4" descr="AMA-bug-log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85075" y="5791200"/>
            <a:ext cx="15589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0"/>
            <a:ext cx="6348412" cy="615950"/>
          </a:xfrm>
        </p:spPr>
        <p:txBody>
          <a:bodyPr/>
          <a:lstStyle/>
          <a:p>
            <a:r>
              <a:rPr lang="en-US" sz="3200" smtClean="0"/>
              <a:t>Proposal  </a:t>
            </a:r>
            <a:r>
              <a:rPr lang="en-US" sz="1200" smtClean="0"/>
              <a:t>continued</a:t>
            </a:r>
            <a:endParaRPr lang="uk-UA" sz="3200" smtClean="0">
              <a:solidFill>
                <a:schemeClr val="tx1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613" y="765175"/>
            <a:ext cx="6348412" cy="5688013"/>
          </a:xfrm>
        </p:spPr>
        <p:txBody>
          <a:bodyPr/>
          <a:lstStyle/>
          <a:p>
            <a:r>
              <a:rPr lang="en-US" sz="2000" smtClean="0"/>
              <a:t>With proper planning and execution, with support from the responsible agency and the Collins Model Aviators, the site could become a “destination” for visitors and tourists.</a:t>
            </a:r>
          </a:p>
          <a:p>
            <a:endParaRPr lang="en-US" sz="2000" smtClean="0"/>
          </a:p>
          <a:p>
            <a:r>
              <a:rPr lang="en-US" sz="2000" smtClean="0"/>
              <a:t>Long-term plans could allow the responsible agency to offer radio controlled modeling activities, in addition to the traditional soccer, baseball, football, swimming, and arts/crafts offerings.</a:t>
            </a:r>
          </a:p>
        </p:txBody>
      </p:sp>
      <p:pic>
        <p:nvPicPr>
          <p:cNvPr id="22532" name="Picture 3" descr="CMA Log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956300"/>
            <a:ext cx="2179638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4" descr="AMA-bug-logo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85075" y="5791200"/>
            <a:ext cx="15589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0"/>
            <a:ext cx="6348412" cy="615950"/>
          </a:xfrm>
        </p:spPr>
        <p:txBody>
          <a:bodyPr/>
          <a:lstStyle/>
          <a:p>
            <a:r>
              <a:rPr lang="en-US" sz="3200" smtClean="0"/>
              <a:t>Collins Model Aviators</a:t>
            </a:r>
            <a:endParaRPr lang="uk-UA" sz="3200" smtClean="0">
              <a:solidFill>
                <a:schemeClr val="tx1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613" y="765175"/>
            <a:ext cx="6348412" cy="5688013"/>
          </a:xfrm>
        </p:spPr>
        <p:txBody>
          <a:bodyPr/>
          <a:lstStyle/>
          <a:p>
            <a:pPr>
              <a:buClr>
                <a:srgbClr val="000000"/>
              </a:buClr>
            </a:pPr>
            <a:r>
              <a:rPr lang="en-US" sz="2000" smtClean="0">
                <a:solidFill>
                  <a:srgbClr val="000000"/>
                </a:solidFill>
                <a:cs typeface="Arial" charset="0"/>
              </a:rPr>
              <a:t>Established March 1992</a:t>
            </a:r>
          </a:p>
          <a:p>
            <a:pPr>
              <a:buClr>
                <a:srgbClr val="000000"/>
              </a:buClr>
            </a:pPr>
            <a:r>
              <a:rPr lang="en-US" sz="2000" smtClean="0">
                <a:solidFill>
                  <a:srgbClr val="000000"/>
                </a:solidFill>
                <a:cs typeface="Arial" charset="0"/>
              </a:rPr>
              <a:t>Academy of Model Aeronautics chartered club #3257</a:t>
            </a:r>
          </a:p>
          <a:p>
            <a:pPr>
              <a:buClr>
                <a:srgbClr val="000000"/>
              </a:buClr>
            </a:pPr>
            <a:r>
              <a:rPr lang="en-US" sz="2000" smtClean="0">
                <a:solidFill>
                  <a:srgbClr val="000000"/>
                </a:solidFill>
                <a:cs typeface="Arial" charset="0"/>
              </a:rPr>
              <a:t>Sponsored by Rockwell Collins</a:t>
            </a:r>
          </a:p>
          <a:p>
            <a:pPr>
              <a:buClr>
                <a:srgbClr val="000000"/>
              </a:buClr>
            </a:pPr>
            <a:r>
              <a:rPr lang="en-US" sz="2000" smtClean="0">
                <a:solidFill>
                  <a:srgbClr val="000000"/>
                </a:solidFill>
                <a:cs typeface="Arial" charset="0"/>
              </a:rPr>
              <a:t>Membership limited to –</a:t>
            </a:r>
          </a:p>
          <a:p>
            <a:pPr lvl="1">
              <a:buClr>
                <a:srgbClr val="000000"/>
              </a:buClr>
            </a:pPr>
            <a:r>
              <a:rPr lang="en-US" sz="1800" b="0" smtClean="0">
                <a:solidFill>
                  <a:srgbClr val="000000"/>
                </a:solidFill>
                <a:cs typeface="Arial" charset="0"/>
              </a:rPr>
              <a:t>Employees/spouses of Rockwell Collins</a:t>
            </a:r>
          </a:p>
          <a:p>
            <a:pPr lvl="1">
              <a:buClr>
                <a:srgbClr val="000000"/>
              </a:buClr>
            </a:pPr>
            <a:r>
              <a:rPr lang="en-US" sz="1800" b="0" smtClean="0">
                <a:solidFill>
                  <a:srgbClr val="000000"/>
                </a:solidFill>
                <a:cs typeface="Arial" charset="0"/>
              </a:rPr>
              <a:t>Retirees/spouses of Rockwell Collins</a:t>
            </a:r>
          </a:p>
          <a:p>
            <a:pPr lvl="1">
              <a:buClr>
                <a:srgbClr val="000000"/>
              </a:buClr>
            </a:pPr>
            <a:r>
              <a:rPr lang="en-US" sz="1800" b="0" smtClean="0">
                <a:solidFill>
                  <a:srgbClr val="000000"/>
                </a:solidFill>
                <a:cs typeface="Arial" charset="0"/>
              </a:rPr>
              <a:t>Others employed by Rockwell Collins</a:t>
            </a:r>
          </a:p>
          <a:p>
            <a:pPr lvl="1">
              <a:buClr>
                <a:srgbClr val="000000"/>
              </a:buClr>
            </a:pPr>
            <a:r>
              <a:rPr lang="en-US" sz="1800" b="0" smtClean="0">
                <a:solidFill>
                  <a:srgbClr val="000000"/>
                </a:solidFill>
                <a:cs typeface="Arial" charset="0"/>
              </a:rPr>
              <a:t>Those having a “reasonable” affiliation with Rockwell Collins</a:t>
            </a:r>
          </a:p>
        </p:txBody>
      </p:sp>
      <p:pic>
        <p:nvPicPr>
          <p:cNvPr id="23556" name="Picture 3" descr="CMA 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56300"/>
            <a:ext cx="2179638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4" descr="AMA-bug-log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85075" y="5791200"/>
            <a:ext cx="15589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0"/>
            <a:ext cx="6348412" cy="615950"/>
          </a:xfrm>
        </p:spPr>
        <p:txBody>
          <a:bodyPr/>
          <a:lstStyle/>
          <a:p>
            <a:r>
              <a:rPr lang="en-US" sz="3200" smtClean="0"/>
              <a:t>Collins Model Aviators </a:t>
            </a:r>
            <a:r>
              <a:rPr lang="en-US" sz="1200" smtClean="0"/>
              <a:t>continued</a:t>
            </a:r>
            <a:endParaRPr lang="uk-UA" sz="3200" smtClean="0">
              <a:solidFill>
                <a:schemeClr val="tx1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613" y="765175"/>
            <a:ext cx="6348412" cy="5688013"/>
          </a:xfrm>
        </p:spPr>
        <p:txBody>
          <a:bodyPr/>
          <a:lstStyle/>
          <a:p>
            <a:pPr>
              <a:lnSpc>
                <a:spcPct val="80000"/>
              </a:lnSpc>
              <a:buClr>
                <a:srgbClr val="000000"/>
              </a:buClr>
            </a:pPr>
            <a:r>
              <a:rPr lang="en-US" sz="2000" smtClean="0">
                <a:solidFill>
                  <a:srgbClr val="000000"/>
                </a:solidFill>
                <a:cs typeface="Arial" charset="0"/>
              </a:rPr>
              <a:t>Our members build, fly, and maintain radio controlled aircraft.</a:t>
            </a:r>
          </a:p>
          <a:p>
            <a:pPr lvl="1">
              <a:lnSpc>
                <a:spcPct val="80000"/>
              </a:lnSpc>
              <a:buClr>
                <a:srgbClr val="000000"/>
              </a:buClr>
            </a:pPr>
            <a:r>
              <a:rPr lang="en-US" sz="1800" b="0" smtClean="0">
                <a:solidFill>
                  <a:srgbClr val="000000"/>
                </a:solidFill>
                <a:cs typeface="Arial" charset="0"/>
              </a:rPr>
              <a:t>Sport aircraft</a:t>
            </a:r>
          </a:p>
          <a:p>
            <a:pPr lvl="1">
              <a:lnSpc>
                <a:spcPct val="80000"/>
              </a:lnSpc>
              <a:buClr>
                <a:srgbClr val="000000"/>
              </a:buClr>
            </a:pPr>
            <a:r>
              <a:rPr lang="en-US" sz="1800" b="0" smtClean="0">
                <a:solidFill>
                  <a:srgbClr val="000000"/>
                </a:solidFill>
                <a:cs typeface="Arial" charset="0"/>
              </a:rPr>
              <a:t>Scale aircraft</a:t>
            </a:r>
          </a:p>
          <a:p>
            <a:pPr lvl="1">
              <a:lnSpc>
                <a:spcPct val="80000"/>
              </a:lnSpc>
              <a:buClr>
                <a:srgbClr val="000000"/>
              </a:buClr>
            </a:pPr>
            <a:r>
              <a:rPr lang="en-US" sz="1800" b="0" smtClean="0">
                <a:solidFill>
                  <a:srgbClr val="000000"/>
                </a:solidFill>
                <a:cs typeface="Arial" charset="0"/>
              </a:rPr>
              <a:t>Helicopters</a:t>
            </a:r>
          </a:p>
          <a:p>
            <a:pPr lvl="1">
              <a:lnSpc>
                <a:spcPct val="80000"/>
              </a:lnSpc>
              <a:buClr>
                <a:srgbClr val="000000"/>
              </a:buClr>
            </a:pPr>
            <a:r>
              <a:rPr lang="en-US" sz="1800" b="0" smtClean="0">
                <a:solidFill>
                  <a:srgbClr val="000000"/>
                </a:solidFill>
                <a:cs typeface="Arial" charset="0"/>
              </a:rPr>
              <a:t>Sailplanes</a:t>
            </a:r>
          </a:p>
          <a:p>
            <a:pPr lvl="1">
              <a:lnSpc>
                <a:spcPct val="80000"/>
              </a:lnSpc>
              <a:buClr>
                <a:srgbClr val="000000"/>
              </a:buClr>
            </a:pPr>
            <a:r>
              <a:rPr lang="en-US" sz="1800" b="0" smtClean="0">
                <a:solidFill>
                  <a:srgbClr val="000000"/>
                </a:solidFill>
                <a:cs typeface="Arial" charset="0"/>
              </a:rPr>
              <a:t>Electric powered, “gas” powered, “glow” engine powered, un-powered</a:t>
            </a:r>
          </a:p>
          <a:p>
            <a:pPr>
              <a:lnSpc>
                <a:spcPct val="80000"/>
              </a:lnSpc>
              <a:buClr>
                <a:srgbClr val="000000"/>
              </a:buClr>
            </a:pPr>
            <a:endParaRPr lang="en-US" sz="1800" smtClean="0">
              <a:solidFill>
                <a:srgbClr val="000000"/>
              </a:solidFill>
              <a:cs typeface="Arial" charset="0"/>
            </a:endParaRPr>
          </a:p>
          <a:p>
            <a:pPr>
              <a:lnSpc>
                <a:spcPct val="80000"/>
              </a:lnSpc>
              <a:buClr>
                <a:srgbClr val="000000"/>
              </a:buClr>
            </a:pPr>
            <a:r>
              <a:rPr lang="en-US" sz="2000" smtClean="0">
                <a:solidFill>
                  <a:srgbClr val="000000"/>
                </a:solidFill>
                <a:cs typeface="Arial" charset="0"/>
              </a:rPr>
              <a:t>CMA offers RC pilot instruction / training</a:t>
            </a:r>
          </a:p>
          <a:p>
            <a:pPr lvl="1">
              <a:lnSpc>
                <a:spcPct val="80000"/>
              </a:lnSpc>
              <a:buClr>
                <a:srgbClr val="000000"/>
              </a:buClr>
            </a:pPr>
            <a:r>
              <a:rPr lang="en-US" sz="1800" b="0" smtClean="0">
                <a:solidFill>
                  <a:srgbClr val="000000"/>
                </a:solidFill>
                <a:cs typeface="Arial" charset="0"/>
              </a:rPr>
              <a:t>Emphasis on SAFETY and RESPONSIBILITY</a:t>
            </a:r>
          </a:p>
          <a:p>
            <a:pPr>
              <a:lnSpc>
                <a:spcPct val="80000"/>
              </a:lnSpc>
              <a:buClr>
                <a:srgbClr val="000000"/>
              </a:buClr>
            </a:pPr>
            <a:endParaRPr lang="en-US" sz="1800" smtClean="0">
              <a:solidFill>
                <a:srgbClr val="000000"/>
              </a:solidFill>
              <a:cs typeface="Arial" charset="0"/>
            </a:endParaRPr>
          </a:p>
          <a:p>
            <a:pPr>
              <a:lnSpc>
                <a:spcPct val="80000"/>
              </a:lnSpc>
              <a:buClr>
                <a:srgbClr val="000000"/>
              </a:buClr>
            </a:pPr>
            <a:r>
              <a:rPr lang="en-US" sz="2000" smtClean="0">
                <a:solidFill>
                  <a:srgbClr val="000000"/>
                </a:solidFill>
                <a:cs typeface="Arial" charset="0"/>
              </a:rPr>
              <a:t>CMA members can work with schools and other community organizations to promote aviation and spark interest in science and technology education.</a:t>
            </a:r>
          </a:p>
        </p:txBody>
      </p:sp>
      <p:pic>
        <p:nvPicPr>
          <p:cNvPr id="24580" name="Picture 3" descr="CMA 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56300"/>
            <a:ext cx="2179638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4" descr="AMA-bug-log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85075" y="5791200"/>
            <a:ext cx="15589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00001 3">
      <a:dk1>
        <a:srgbClr val="000000"/>
      </a:dk1>
      <a:lt1>
        <a:srgbClr val="FFFFFF"/>
      </a:lt1>
      <a:dk2>
        <a:srgbClr val="800000"/>
      </a:dk2>
      <a:lt2>
        <a:srgbClr val="808080"/>
      </a:lt2>
      <a:accent1>
        <a:srgbClr val="B1DEFF"/>
      </a:accent1>
      <a:accent2>
        <a:srgbClr val="FF0000"/>
      </a:accent2>
      <a:accent3>
        <a:srgbClr val="FFFFFF"/>
      </a:accent3>
      <a:accent4>
        <a:srgbClr val="000000"/>
      </a:accent4>
      <a:accent5>
        <a:srgbClr val="D5ECFF"/>
      </a:accent5>
      <a:accent6>
        <a:srgbClr val="E70000"/>
      </a:accent6>
      <a:hlink>
        <a:srgbClr val="CC6600"/>
      </a:hlink>
      <a:folHlink>
        <a:srgbClr val="FF6600"/>
      </a:folHlink>
    </a:clrScheme>
    <a:fontScheme name="0000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0001 1">
        <a:dk1>
          <a:srgbClr val="000000"/>
        </a:dk1>
        <a:lt1>
          <a:srgbClr val="FFFFFF"/>
        </a:lt1>
        <a:dk2>
          <a:srgbClr val="800000"/>
        </a:dk2>
        <a:lt2>
          <a:srgbClr val="808080"/>
        </a:lt2>
        <a:accent1>
          <a:srgbClr val="FFFF99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FFCA"/>
        </a:accent5>
        <a:accent6>
          <a:srgbClr val="E70000"/>
        </a:accent6>
        <a:hlink>
          <a:srgbClr val="CC66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001 2">
        <a:dk1>
          <a:srgbClr val="5F5F5F"/>
        </a:dk1>
        <a:lt1>
          <a:srgbClr val="FFFFFF"/>
        </a:lt1>
        <a:dk2>
          <a:srgbClr val="800000"/>
        </a:dk2>
        <a:lt2>
          <a:srgbClr val="808080"/>
        </a:lt2>
        <a:accent1>
          <a:srgbClr val="B2B2B2"/>
        </a:accent1>
        <a:accent2>
          <a:srgbClr val="FF0000"/>
        </a:accent2>
        <a:accent3>
          <a:srgbClr val="FFFFFF"/>
        </a:accent3>
        <a:accent4>
          <a:srgbClr val="505050"/>
        </a:accent4>
        <a:accent5>
          <a:srgbClr val="D5D5D5"/>
        </a:accent5>
        <a:accent6>
          <a:srgbClr val="E70000"/>
        </a:accent6>
        <a:hlink>
          <a:srgbClr val="CC66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001 3">
        <a:dk1>
          <a:srgbClr val="000000"/>
        </a:dk1>
        <a:lt1>
          <a:srgbClr val="FFFFFF"/>
        </a:lt1>
        <a:dk2>
          <a:srgbClr val="800000"/>
        </a:dk2>
        <a:lt2>
          <a:srgbClr val="808080"/>
        </a:lt2>
        <a:accent1>
          <a:srgbClr val="B1DEFF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D5ECFF"/>
        </a:accent5>
        <a:accent6>
          <a:srgbClr val="E70000"/>
        </a:accent6>
        <a:hlink>
          <a:srgbClr val="CC66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0C18ED2F48A04BABAA785DE42F01CE" ma:contentTypeVersion="" ma:contentTypeDescription="Create a new document." ma:contentTypeScope="" ma:versionID="b341dd2d10d2e2b608fdb0c7f6409cde">
  <xsd:schema xmlns:xsd="http://www.w3.org/2001/XMLSchema" xmlns:xs="http://www.w3.org/2001/XMLSchema" xmlns:p="http://schemas.microsoft.com/office/2006/metadata/properties" xmlns:ns2="BA73D500-8970-4B42-91F9-99342B6E8F26" xmlns:ns3="ba73d500-8970-4b42-91f9-99342b6e8f26" xmlns:ns4="d9d43b9f-254a-4130-948d-6ac7465e0251" targetNamespace="http://schemas.microsoft.com/office/2006/metadata/properties" ma:root="true" ma:fieldsID="4a00d8e64af1dc1565d05956882c1617" ns2:_="" ns3:_="" ns4:_="">
    <xsd:import namespace="BA73D500-8970-4B42-91F9-99342B6E8F26"/>
    <xsd:import namespace="ba73d500-8970-4b42-91f9-99342b6e8f26"/>
    <xsd:import namespace="d9d43b9f-254a-4130-948d-6ac7465e02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73D500-8970-4B42-91F9-99342B6E8F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73d500-8970-4b42-91f9-99342b6e8f26" elementFormDefault="qualified">
    <xsd:import namespace="http://schemas.microsoft.com/office/2006/documentManagement/types"/>
    <xsd:import namespace="http://schemas.microsoft.com/office/infopath/2007/PartnerControls"/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d43b9f-254a-4130-948d-6ac7465e025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95EA7D4-9750-4FF1-80FB-8DAFA3923ABF}"/>
</file>

<file path=customXml/itemProps2.xml><?xml version="1.0" encoding="utf-8"?>
<ds:datastoreItem xmlns:ds="http://schemas.openxmlformats.org/officeDocument/2006/customXml" ds:itemID="{9102EE74-7759-40D0-A74E-8A54D9F0F58C}"/>
</file>

<file path=customXml/itemProps3.xml><?xml version="1.0" encoding="utf-8"?>
<ds:datastoreItem xmlns:ds="http://schemas.openxmlformats.org/officeDocument/2006/customXml" ds:itemID="{1CE7D2EC-E0C6-43E7-BA8E-5FE1AFC3E860}"/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274</TotalTime>
  <Words>966</Words>
  <Application>Microsoft Office PowerPoint</Application>
  <PresentationFormat>On-screen Show (4:3)</PresentationFormat>
  <Paragraphs>153</Paragraphs>
  <Slides>20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Tahoma</vt:lpstr>
      <vt:lpstr>Verdana</vt:lpstr>
      <vt:lpstr>굴림</vt:lpstr>
      <vt:lpstr>template</vt:lpstr>
      <vt:lpstr>template</vt:lpstr>
      <vt:lpstr>Welcome!</vt:lpstr>
      <vt:lpstr>Slide 2</vt:lpstr>
      <vt:lpstr>Purpose</vt:lpstr>
      <vt:lpstr>Proposal</vt:lpstr>
      <vt:lpstr>Proposal  continued</vt:lpstr>
      <vt:lpstr>Proposal  continued</vt:lpstr>
      <vt:lpstr>Proposal  continued</vt:lpstr>
      <vt:lpstr>Collins Model Aviators</vt:lpstr>
      <vt:lpstr>Collins Model Aviators continued</vt:lpstr>
      <vt:lpstr>Proposed Site Plan</vt:lpstr>
      <vt:lpstr>Field Operation Layout</vt:lpstr>
      <vt:lpstr>Field Flight Needs</vt:lpstr>
      <vt:lpstr>Alternative Layouts</vt:lpstr>
      <vt:lpstr>Academy of Model Aeronautics</vt:lpstr>
      <vt:lpstr>Additional Backup Material</vt:lpstr>
      <vt:lpstr>Resume’s/Abstracts</vt:lpstr>
      <vt:lpstr>Resume’s/Abstracts</vt:lpstr>
      <vt:lpstr>Resume’s/Abstracts</vt:lpstr>
      <vt:lpstr>Resume’s/Abstracts</vt:lpstr>
      <vt:lpstr>Where do we go from here? Could this be our community?</vt:lpstr>
    </vt:vector>
  </TitlesOfParts>
  <Company>Rockwell Collins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 Controlled Model Aircraft Flying Site Development Proposal </dc:title>
  <dc:creator>Swanson, Lloyd H</dc:creator>
  <cp:lastModifiedBy>HP Authorized Customer</cp:lastModifiedBy>
  <cp:revision>36</cp:revision>
  <dcterms:created xsi:type="dcterms:W3CDTF">2010-04-14T19:30:18Z</dcterms:created>
  <dcterms:modified xsi:type="dcterms:W3CDTF">2011-05-30T21:55:21Z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0x010100850C18ED2F48A04BABAA785DE42F01CE</vt:lpwstr>
  </property>
</Properties>
</file>