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83" r:id="rId2"/>
    <p:sldId id="387" r:id="rId3"/>
    <p:sldId id="400" r:id="rId4"/>
    <p:sldId id="361" r:id="rId5"/>
    <p:sldId id="381" r:id="rId6"/>
    <p:sldId id="392" r:id="rId7"/>
    <p:sldId id="329" r:id="rId8"/>
    <p:sldId id="385" r:id="rId9"/>
    <p:sldId id="399" r:id="rId10"/>
    <p:sldId id="396" r:id="rId11"/>
    <p:sldId id="379" r:id="rId12"/>
    <p:sldId id="404" r:id="rId13"/>
    <p:sldId id="394" r:id="rId14"/>
    <p:sldId id="398" r:id="rId15"/>
    <p:sldId id="395" r:id="rId16"/>
    <p:sldId id="386" r:id="rId17"/>
    <p:sldId id="397" r:id="rId18"/>
    <p:sldId id="384" r:id="rId19"/>
    <p:sldId id="283" r:id="rId20"/>
    <p:sldId id="405" r:id="rId21"/>
    <p:sldId id="402" r:id="rId22"/>
    <p:sldId id="403" r:id="rId23"/>
    <p:sldId id="378" r:id="rId24"/>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83"/>
            <p14:sldId id="387"/>
            <p14:sldId id="400"/>
            <p14:sldId id="361"/>
            <p14:sldId id="381"/>
            <p14:sldId id="392"/>
            <p14:sldId id="329"/>
            <p14:sldId id="385"/>
            <p14:sldId id="399"/>
            <p14:sldId id="396"/>
            <p14:sldId id="379"/>
            <p14:sldId id="404"/>
            <p14:sldId id="394"/>
            <p14:sldId id="398"/>
            <p14:sldId id="395"/>
            <p14:sldId id="386"/>
            <p14:sldId id="397"/>
            <p14:sldId id="384"/>
            <p14:sldId id="283"/>
            <p14:sldId id="405"/>
            <p14:sldId id="402"/>
            <p14:sldId id="403"/>
            <p14:sldId id="378"/>
          </p14:sldIdLst>
        </p14:section>
        <p14:section name="THANK YOU" id="{6CD91DAB-8EC3-4802-89E9-0F1C7022FB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472A"/>
    <a:srgbClr val="000000"/>
    <a:srgbClr val="E6E6E6"/>
    <a:srgbClr val="DC5924"/>
    <a:srgbClr val="FFFFFF"/>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84972" autoAdjust="0"/>
  </p:normalViewPr>
  <p:slideViewPr>
    <p:cSldViewPr snapToGrid="0">
      <p:cViewPr varScale="1">
        <p:scale>
          <a:sx n="115" d="100"/>
          <a:sy n="115" d="100"/>
        </p:scale>
        <p:origin x="432" y="108"/>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10B5E-2815-48FE-B610-D916C943A391}" type="doc">
      <dgm:prSet loTypeId="urn:microsoft.com/office/officeart/2005/8/layout/radial6" loCatId="relationship" qsTypeId="urn:microsoft.com/office/officeart/2005/8/quickstyle/simple1" qsCatId="simple" csTypeId="urn:microsoft.com/office/officeart/2005/8/colors/accent1_1" csCatId="accent1" phldr="1"/>
      <dgm:spPr/>
      <dgm:t>
        <a:bodyPr/>
        <a:lstStyle/>
        <a:p>
          <a:endParaRPr lang="en-US"/>
        </a:p>
      </dgm:t>
    </dgm:pt>
    <dgm:pt modelId="{1BCEE71D-3093-4216-A014-4DABC41F5B9C}">
      <dgm:prSet phldrT="[Text]"/>
      <dgm:spPr/>
      <dgm:t>
        <a:bodyPr/>
        <a:lstStyle/>
        <a:p>
          <a:r>
            <a:rPr lang="en-US" b="1" dirty="0" smtClean="0"/>
            <a:t>RC Club</a:t>
          </a:r>
          <a:endParaRPr lang="en-US" b="1" dirty="0"/>
        </a:p>
      </dgm:t>
    </dgm:pt>
    <dgm:pt modelId="{DBA21B01-EE86-471B-85F1-F32354E4260A}" type="parTrans" cxnId="{8731D129-02F8-44CA-8617-5F149C19314F}">
      <dgm:prSet/>
      <dgm:spPr/>
      <dgm:t>
        <a:bodyPr/>
        <a:lstStyle/>
        <a:p>
          <a:endParaRPr lang="en-US"/>
        </a:p>
      </dgm:t>
    </dgm:pt>
    <dgm:pt modelId="{C434C4C9-FB43-4D01-9E49-E8595D520F95}" type="sibTrans" cxnId="{8731D129-02F8-44CA-8617-5F149C19314F}">
      <dgm:prSet/>
      <dgm:spPr/>
      <dgm:t>
        <a:bodyPr/>
        <a:lstStyle/>
        <a:p>
          <a:endParaRPr lang="en-US"/>
        </a:p>
      </dgm:t>
    </dgm:pt>
    <dgm:pt modelId="{3610C649-4BD3-4154-9231-2C67AF3EE319}">
      <dgm:prSet phldrT="[Text]" custT="1"/>
      <dgm:spPr/>
      <dgm:t>
        <a:bodyPr/>
        <a:lstStyle/>
        <a:p>
          <a:r>
            <a:rPr lang="en-US" sz="1600" b="1" dirty="0" smtClean="0">
              <a:ln w="12700">
                <a:prstDash val="solid"/>
              </a:ln>
              <a:effectLst>
                <a:outerShdw blurRad="41275" dist="20320" dir="1800000" algn="tl" rotWithShape="0">
                  <a:srgbClr val="000000">
                    <a:alpha val="40000"/>
                  </a:srgbClr>
                </a:outerShdw>
              </a:effectLst>
              <a:latin typeface="Calibri" pitchFamily="34" charset="0"/>
              <a:cs typeface="Calibri" pitchFamily="34" charset="0"/>
            </a:rPr>
            <a:t>Community Benefit</a:t>
          </a:r>
          <a:endParaRPr lang="en-US" sz="1600" dirty="0"/>
        </a:p>
      </dgm:t>
    </dgm:pt>
    <dgm:pt modelId="{6EA8D872-AEBA-4380-9BC6-3596C6A19781}" type="parTrans" cxnId="{E31F8AAB-516A-4F35-9321-48A0DEF03895}">
      <dgm:prSet/>
      <dgm:spPr/>
      <dgm:t>
        <a:bodyPr/>
        <a:lstStyle/>
        <a:p>
          <a:endParaRPr lang="en-US"/>
        </a:p>
      </dgm:t>
    </dgm:pt>
    <dgm:pt modelId="{969676CC-0039-4CC6-8453-018B0698325C}" type="sibTrans" cxnId="{E31F8AAB-516A-4F35-9321-48A0DEF03895}">
      <dgm:prSet/>
      <dgm:spPr/>
      <dgm:t>
        <a:bodyPr/>
        <a:lstStyle/>
        <a:p>
          <a:endParaRPr lang="en-US"/>
        </a:p>
      </dgm:t>
    </dgm:pt>
    <dgm:pt modelId="{C3A6AA93-B294-4C6E-A9E7-0BFE1E301C5D}">
      <dgm:prSet custT="1"/>
      <dgm:spPr/>
      <dgm:t>
        <a:bodyPr/>
        <a:lstStyle/>
        <a:p>
          <a:r>
            <a:rPr lang="en-US" sz="1600" b="1" dirty="0" smtClean="0">
              <a:ln w="12700">
                <a:prstDash val="solid"/>
              </a:ln>
              <a:effectLst>
                <a:outerShdw blurRad="41275" dist="20320" dir="1800000" algn="tl" rotWithShape="0">
                  <a:srgbClr val="000000">
                    <a:alpha val="40000"/>
                  </a:srgbClr>
                </a:outerShdw>
              </a:effectLst>
              <a:latin typeface="Calibri" pitchFamily="34" charset="0"/>
              <a:cs typeface="Calibri" pitchFamily="34" charset="0"/>
            </a:rPr>
            <a:t>Airspace Safety</a:t>
          </a:r>
          <a:endParaRPr lang="en-US" sz="1600" b="1" dirty="0">
            <a:ln w="12700">
              <a:prstDash val="solid"/>
            </a:ln>
            <a:effectLst>
              <a:outerShdw blurRad="41275" dist="20320" dir="1800000" algn="tl" rotWithShape="0">
                <a:srgbClr val="000000">
                  <a:alpha val="40000"/>
                </a:srgbClr>
              </a:outerShdw>
            </a:effectLst>
            <a:latin typeface="Calibri" pitchFamily="34" charset="0"/>
            <a:cs typeface="Calibri" pitchFamily="34" charset="0"/>
          </a:endParaRPr>
        </a:p>
      </dgm:t>
    </dgm:pt>
    <dgm:pt modelId="{6192242C-7E39-4C5C-86AD-426830E6AD43}" type="parTrans" cxnId="{BE9D56E4-B8AD-4598-BA62-4A36F4847BE8}">
      <dgm:prSet/>
      <dgm:spPr/>
      <dgm:t>
        <a:bodyPr/>
        <a:lstStyle/>
        <a:p>
          <a:endParaRPr lang="en-US"/>
        </a:p>
      </dgm:t>
    </dgm:pt>
    <dgm:pt modelId="{69E3EB7A-098C-4D90-85F2-35563A2F82D0}" type="sibTrans" cxnId="{BE9D56E4-B8AD-4598-BA62-4A36F4847BE8}">
      <dgm:prSet/>
      <dgm:spPr/>
      <dgm:t>
        <a:bodyPr/>
        <a:lstStyle/>
        <a:p>
          <a:endParaRPr lang="en-US"/>
        </a:p>
      </dgm:t>
    </dgm:pt>
    <dgm:pt modelId="{FBB1C6B4-7FEB-4B93-B6B2-AC873298F1CE}">
      <dgm:prSet custT="1"/>
      <dgm:spPr/>
      <dgm:t>
        <a:bodyPr/>
        <a:lstStyle/>
        <a:p>
          <a:r>
            <a:rPr lang="en-US" sz="1600" b="1" dirty="0" smtClean="0">
              <a:ln w="12700">
                <a:prstDash val="solid"/>
              </a:ln>
              <a:effectLst>
                <a:outerShdw blurRad="41275" dist="20320" dir="1800000" algn="tl" rotWithShape="0">
                  <a:srgbClr val="000000">
                    <a:alpha val="40000"/>
                  </a:srgbClr>
                </a:outerShdw>
              </a:effectLst>
              <a:latin typeface="Calibri" pitchFamily="34" charset="0"/>
              <a:cs typeface="Calibri" pitchFamily="34" charset="0"/>
            </a:rPr>
            <a:t>Mentoring</a:t>
          </a:r>
          <a:endParaRPr lang="en-US" sz="1600" b="1" dirty="0">
            <a:ln w="12700">
              <a:prstDash val="solid"/>
            </a:ln>
            <a:effectLst>
              <a:outerShdw blurRad="41275" dist="20320" dir="1800000" algn="tl" rotWithShape="0">
                <a:srgbClr val="000000">
                  <a:alpha val="40000"/>
                </a:srgbClr>
              </a:outerShdw>
            </a:effectLst>
            <a:latin typeface="Calibri" pitchFamily="34" charset="0"/>
            <a:cs typeface="Calibri" pitchFamily="34" charset="0"/>
          </a:endParaRPr>
        </a:p>
      </dgm:t>
    </dgm:pt>
    <dgm:pt modelId="{74DB7CC1-A044-4E37-B359-A4BA96C95061}" type="parTrans" cxnId="{93701264-7492-4B93-8CFA-0154D874F0A9}">
      <dgm:prSet/>
      <dgm:spPr/>
      <dgm:t>
        <a:bodyPr/>
        <a:lstStyle/>
        <a:p>
          <a:endParaRPr lang="en-US"/>
        </a:p>
      </dgm:t>
    </dgm:pt>
    <dgm:pt modelId="{A169E75D-419A-48BF-BDC0-FDB0DC66D215}" type="sibTrans" cxnId="{93701264-7492-4B93-8CFA-0154D874F0A9}">
      <dgm:prSet/>
      <dgm:spPr/>
      <dgm:t>
        <a:bodyPr/>
        <a:lstStyle/>
        <a:p>
          <a:endParaRPr lang="en-US"/>
        </a:p>
      </dgm:t>
    </dgm:pt>
    <dgm:pt modelId="{6870C6CF-5BEB-4AD2-8A70-4AAD620C966C}">
      <dgm:prSet phldrT="[Text]" custT="1"/>
      <dgm:spPr/>
      <dgm:t>
        <a:bodyPr/>
        <a:lstStyle/>
        <a:p>
          <a:r>
            <a:rPr lang="en-US" sz="1600" b="1" dirty="0" smtClean="0">
              <a:ln w="12700">
                <a:prstDash val="solid"/>
              </a:ln>
              <a:effectLst>
                <a:outerShdw blurRad="41275" dist="20320" dir="1800000" algn="tl" rotWithShape="0">
                  <a:srgbClr val="000000">
                    <a:alpha val="40000"/>
                  </a:srgbClr>
                </a:outerShdw>
              </a:effectLst>
              <a:latin typeface="Calibri" pitchFamily="34" charset="0"/>
              <a:cs typeface="Calibri" pitchFamily="34" charset="0"/>
            </a:rPr>
            <a:t>Educational</a:t>
          </a:r>
          <a:r>
            <a:rPr lang="en-US" sz="1400" b="1" dirty="0" smtClean="0">
              <a:ln w="12700">
                <a:prstDash val="solid"/>
              </a:ln>
              <a:effectLst>
                <a:outerShdw blurRad="41275" dist="20320" dir="1800000" algn="tl" rotWithShape="0">
                  <a:srgbClr val="000000">
                    <a:alpha val="40000"/>
                  </a:srgbClr>
                </a:outerShdw>
              </a:effectLst>
              <a:latin typeface="Calibri" pitchFamily="34" charset="0"/>
              <a:cs typeface="Calibri" pitchFamily="34" charset="0"/>
            </a:rPr>
            <a:t> </a:t>
          </a:r>
          <a:endParaRPr lang="en-US" sz="1400" dirty="0"/>
        </a:p>
      </dgm:t>
    </dgm:pt>
    <dgm:pt modelId="{F30DE9E2-E916-45C5-B37E-4FA771D67328}" type="sibTrans" cxnId="{4E75AC08-727C-4B9D-B45B-C689E5391804}">
      <dgm:prSet/>
      <dgm:spPr/>
      <dgm:t>
        <a:bodyPr/>
        <a:lstStyle/>
        <a:p>
          <a:endParaRPr lang="en-US"/>
        </a:p>
      </dgm:t>
    </dgm:pt>
    <dgm:pt modelId="{54FFA24C-91BF-422B-8832-F2755EB88C59}" type="parTrans" cxnId="{4E75AC08-727C-4B9D-B45B-C689E5391804}">
      <dgm:prSet/>
      <dgm:spPr/>
      <dgm:t>
        <a:bodyPr/>
        <a:lstStyle/>
        <a:p>
          <a:endParaRPr lang="en-US"/>
        </a:p>
      </dgm:t>
    </dgm:pt>
    <dgm:pt modelId="{F04C0731-E098-4710-B9A5-E07667D4FF44}">
      <dgm:prSet custT="1"/>
      <dgm:spPr/>
      <dgm:t>
        <a:bodyPr/>
        <a:lstStyle/>
        <a:p>
          <a:r>
            <a:rPr lang="en-US" sz="1600" b="1" dirty="0" smtClean="0">
              <a:ln w="12700">
                <a:prstDash val="solid"/>
              </a:ln>
              <a:effectLst>
                <a:outerShdw blurRad="41275" dist="20320" dir="1800000" algn="tl" rotWithShape="0">
                  <a:srgbClr val="000000">
                    <a:alpha val="40000"/>
                  </a:srgbClr>
                </a:outerShdw>
              </a:effectLst>
              <a:latin typeface="Calibri" pitchFamily="34" charset="0"/>
              <a:cs typeface="Calibri" pitchFamily="34" charset="0"/>
            </a:rPr>
            <a:t>Career Development</a:t>
          </a:r>
        </a:p>
      </dgm:t>
    </dgm:pt>
    <dgm:pt modelId="{8FC607D8-0B5B-4A0C-967A-668AA5553158}" type="parTrans" cxnId="{801C43AB-4955-4D5A-B2F0-0B3510240187}">
      <dgm:prSet/>
      <dgm:spPr/>
      <dgm:t>
        <a:bodyPr/>
        <a:lstStyle/>
        <a:p>
          <a:endParaRPr lang="en-US"/>
        </a:p>
      </dgm:t>
    </dgm:pt>
    <dgm:pt modelId="{16895C99-0520-4C1F-8146-8A69C5247689}" type="sibTrans" cxnId="{801C43AB-4955-4D5A-B2F0-0B3510240187}">
      <dgm:prSet/>
      <dgm:spPr/>
      <dgm:t>
        <a:bodyPr/>
        <a:lstStyle/>
        <a:p>
          <a:endParaRPr lang="en-US"/>
        </a:p>
      </dgm:t>
    </dgm:pt>
    <dgm:pt modelId="{FFEA223B-9B46-4373-A60F-A855558B289C}" type="pres">
      <dgm:prSet presAssocID="{BF210B5E-2815-48FE-B610-D916C943A391}" presName="Name0" presStyleCnt="0">
        <dgm:presLayoutVars>
          <dgm:chMax val="1"/>
          <dgm:dir/>
          <dgm:animLvl val="ctr"/>
          <dgm:resizeHandles val="exact"/>
        </dgm:presLayoutVars>
      </dgm:prSet>
      <dgm:spPr/>
      <dgm:t>
        <a:bodyPr/>
        <a:lstStyle/>
        <a:p>
          <a:endParaRPr lang="en-US"/>
        </a:p>
      </dgm:t>
    </dgm:pt>
    <dgm:pt modelId="{EF933F90-76DB-48B9-8394-E5EA719E4D2C}" type="pres">
      <dgm:prSet presAssocID="{1BCEE71D-3093-4216-A014-4DABC41F5B9C}" presName="centerShape" presStyleLbl="node0" presStyleIdx="0" presStyleCnt="1" custLinFactNeighborX="-199" custLinFactNeighborY="-1085"/>
      <dgm:spPr/>
      <dgm:t>
        <a:bodyPr/>
        <a:lstStyle/>
        <a:p>
          <a:endParaRPr lang="en-US"/>
        </a:p>
      </dgm:t>
    </dgm:pt>
    <dgm:pt modelId="{3150D173-4429-4D67-866E-99BE30B0E23A}" type="pres">
      <dgm:prSet presAssocID="{3610C649-4BD3-4154-9231-2C67AF3EE319}" presName="node" presStyleLbl="node1" presStyleIdx="0" presStyleCnt="5" custScaleX="169783">
        <dgm:presLayoutVars>
          <dgm:bulletEnabled val="1"/>
        </dgm:presLayoutVars>
      </dgm:prSet>
      <dgm:spPr/>
      <dgm:t>
        <a:bodyPr/>
        <a:lstStyle/>
        <a:p>
          <a:endParaRPr lang="en-US"/>
        </a:p>
      </dgm:t>
    </dgm:pt>
    <dgm:pt modelId="{95BC2364-559E-49D5-B3B5-FA0A809406A4}" type="pres">
      <dgm:prSet presAssocID="{3610C649-4BD3-4154-9231-2C67AF3EE319}" presName="dummy" presStyleCnt="0"/>
      <dgm:spPr/>
    </dgm:pt>
    <dgm:pt modelId="{36BD2584-B09B-4417-889E-320B97A0320B}" type="pres">
      <dgm:prSet presAssocID="{969676CC-0039-4CC6-8453-018B0698325C}" presName="sibTrans" presStyleLbl="sibTrans2D1" presStyleIdx="0" presStyleCnt="5" custLinFactNeighborX="2557" custLinFactNeighborY="-2871"/>
      <dgm:spPr/>
      <dgm:t>
        <a:bodyPr/>
        <a:lstStyle/>
        <a:p>
          <a:endParaRPr lang="en-US"/>
        </a:p>
      </dgm:t>
    </dgm:pt>
    <dgm:pt modelId="{E0E12E19-73AA-4367-9952-2882DD3D5788}" type="pres">
      <dgm:prSet presAssocID="{FBB1C6B4-7FEB-4B93-B6B2-AC873298F1CE}" presName="node" presStyleLbl="node1" presStyleIdx="1" presStyleCnt="5" custScaleX="141901">
        <dgm:presLayoutVars>
          <dgm:bulletEnabled val="1"/>
        </dgm:presLayoutVars>
      </dgm:prSet>
      <dgm:spPr/>
      <dgm:t>
        <a:bodyPr/>
        <a:lstStyle/>
        <a:p>
          <a:endParaRPr lang="en-US"/>
        </a:p>
      </dgm:t>
    </dgm:pt>
    <dgm:pt modelId="{A9F0953A-C69A-4C7B-8157-EAB73C00F18B}" type="pres">
      <dgm:prSet presAssocID="{FBB1C6B4-7FEB-4B93-B6B2-AC873298F1CE}" presName="dummy" presStyleCnt="0"/>
      <dgm:spPr/>
    </dgm:pt>
    <dgm:pt modelId="{0AC26E15-9CD6-4B13-AEFE-933DE56DF432}" type="pres">
      <dgm:prSet presAssocID="{A169E75D-419A-48BF-BDC0-FDB0DC66D215}" presName="sibTrans" presStyleLbl="sibTrans2D1" presStyleIdx="1" presStyleCnt="5" custScaleX="100137" custLinFactNeighborX="4817" custLinFactNeighborY="2485"/>
      <dgm:spPr/>
      <dgm:t>
        <a:bodyPr/>
        <a:lstStyle/>
        <a:p>
          <a:endParaRPr lang="en-US"/>
        </a:p>
      </dgm:t>
    </dgm:pt>
    <dgm:pt modelId="{AEA5B351-46E8-401E-89B8-44DF3CF6B1DA}" type="pres">
      <dgm:prSet presAssocID="{C3A6AA93-B294-4C6E-A9E7-0BFE1E301C5D}" presName="node" presStyleLbl="node1" presStyleIdx="2" presStyleCnt="5" custScaleX="164443" custRadScaleRad="100400" custRadScaleInc="-25307">
        <dgm:presLayoutVars>
          <dgm:bulletEnabled val="1"/>
        </dgm:presLayoutVars>
      </dgm:prSet>
      <dgm:spPr/>
      <dgm:t>
        <a:bodyPr/>
        <a:lstStyle/>
        <a:p>
          <a:endParaRPr lang="en-US"/>
        </a:p>
      </dgm:t>
    </dgm:pt>
    <dgm:pt modelId="{81A976A3-2969-4C80-BD23-F74A3366564F}" type="pres">
      <dgm:prSet presAssocID="{C3A6AA93-B294-4C6E-A9E7-0BFE1E301C5D}" presName="dummy" presStyleCnt="0"/>
      <dgm:spPr/>
    </dgm:pt>
    <dgm:pt modelId="{0FE92F81-7F83-4221-BC32-FF3125FE1393}" type="pres">
      <dgm:prSet presAssocID="{69E3EB7A-098C-4D90-85F2-35563A2F82D0}" presName="sibTrans" presStyleLbl="sibTrans2D1" presStyleIdx="2" presStyleCnt="5" custScaleX="109931" custLinFactNeighborX="-65" custLinFactNeighborY="4347"/>
      <dgm:spPr/>
      <dgm:t>
        <a:bodyPr/>
        <a:lstStyle/>
        <a:p>
          <a:endParaRPr lang="en-US"/>
        </a:p>
      </dgm:t>
    </dgm:pt>
    <dgm:pt modelId="{0A9B8385-37C0-47A9-864E-B73D903E6041}" type="pres">
      <dgm:prSet presAssocID="{F04C0731-E098-4710-B9A5-E07667D4FF44}" presName="node" presStyleLbl="node1" presStyleIdx="3" presStyleCnt="5" custScaleX="162559" custRadScaleRad="94393" custRadScaleInc="24804">
        <dgm:presLayoutVars>
          <dgm:bulletEnabled val="1"/>
        </dgm:presLayoutVars>
      </dgm:prSet>
      <dgm:spPr/>
      <dgm:t>
        <a:bodyPr/>
        <a:lstStyle/>
        <a:p>
          <a:endParaRPr lang="en-US"/>
        </a:p>
      </dgm:t>
    </dgm:pt>
    <dgm:pt modelId="{2D32A215-F4DA-4C02-99DD-67020FE01EA8}" type="pres">
      <dgm:prSet presAssocID="{F04C0731-E098-4710-B9A5-E07667D4FF44}" presName="dummy" presStyleCnt="0"/>
      <dgm:spPr/>
    </dgm:pt>
    <dgm:pt modelId="{6A71DF43-C698-4F51-8837-C637CB303A20}" type="pres">
      <dgm:prSet presAssocID="{16895C99-0520-4C1F-8146-8A69C5247689}" presName="sibTrans" presStyleLbl="sibTrans2D1" presStyleIdx="3" presStyleCnt="5" custScaleX="103031"/>
      <dgm:spPr/>
      <dgm:t>
        <a:bodyPr/>
        <a:lstStyle/>
        <a:p>
          <a:endParaRPr lang="en-US"/>
        </a:p>
      </dgm:t>
    </dgm:pt>
    <dgm:pt modelId="{94034DDA-F134-4B77-95DE-7B4A478E77BC}" type="pres">
      <dgm:prSet presAssocID="{6870C6CF-5BEB-4AD2-8A70-4AAD620C966C}" presName="node" presStyleLbl="node1" presStyleIdx="4" presStyleCnt="5" custScaleX="141555">
        <dgm:presLayoutVars>
          <dgm:bulletEnabled val="1"/>
        </dgm:presLayoutVars>
      </dgm:prSet>
      <dgm:spPr/>
      <dgm:t>
        <a:bodyPr/>
        <a:lstStyle/>
        <a:p>
          <a:endParaRPr lang="en-US"/>
        </a:p>
      </dgm:t>
    </dgm:pt>
    <dgm:pt modelId="{8CD99505-5915-4217-AB55-086B36026EC0}" type="pres">
      <dgm:prSet presAssocID="{6870C6CF-5BEB-4AD2-8A70-4AAD620C966C}" presName="dummy" presStyleCnt="0"/>
      <dgm:spPr/>
    </dgm:pt>
    <dgm:pt modelId="{BC1AEC4D-733F-4483-8F07-253C4759E571}" type="pres">
      <dgm:prSet presAssocID="{F30DE9E2-E916-45C5-B37E-4FA771D67328}" presName="sibTrans" presStyleLbl="sibTrans2D1" presStyleIdx="4" presStyleCnt="5" custLinFactNeighborX="-4225" custLinFactNeighborY="-2871"/>
      <dgm:spPr/>
      <dgm:t>
        <a:bodyPr/>
        <a:lstStyle/>
        <a:p>
          <a:endParaRPr lang="en-US"/>
        </a:p>
      </dgm:t>
    </dgm:pt>
  </dgm:ptLst>
  <dgm:cxnLst>
    <dgm:cxn modelId="{12E20573-FD90-44F9-A2E3-96A85E968B43}" type="presOf" srcId="{969676CC-0039-4CC6-8453-018B0698325C}" destId="{36BD2584-B09B-4417-889E-320B97A0320B}" srcOrd="0" destOrd="0" presId="urn:microsoft.com/office/officeart/2005/8/layout/radial6"/>
    <dgm:cxn modelId="{E31F8AAB-516A-4F35-9321-48A0DEF03895}" srcId="{1BCEE71D-3093-4216-A014-4DABC41F5B9C}" destId="{3610C649-4BD3-4154-9231-2C67AF3EE319}" srcOrd="0" destOrd="0" parTransId="{6EA8D872-AEBA-4380-9BC6-3596C6A19781}" sibTransId="{969676CC-0039-4CC6-8453-018B0698325C}"/>
    <dgm:cxn modelId="{3358006D-8284-4799-981D-F75232896965}" type="presOf" srcId="{69E3EB7A-098C-4D90-85F2-35563A2F82D0}" destId="{0FE92F81-7F83-4221-BC32-FF3125FE1393}" srcOrd="0" destOrd="0" presId="urn:microsoft.com/office/officeart/2005/8/layout/radial6"/>
    <dgm:cxn modelId="{8CA210D8-6012-4D89-8B3D-EF8723914B32}" type="presOf" srcId="{3610C649-4BD3-4154-9231-2C67AF3EE319}" destId="{3150D173-4429-4D67-866E-99BE30B0E23A}" srcOrd="0" destOrd="0" presId="urn:microsoft.com/office/officeart/2005/8/layout/radial6"/>
    <dgm:cxn modelId="{7C18DC6E-EF0B-4D65-B56F-12B0744EA65C}" type="presOf" srcId="{C3A6AA93-B294-4C6E-A9E7-0BFE1E301C5D}" destId="{AEA5B351-46E8-401E-89B8-44DF3CF6B1DA}" srcOrd="0" destOrd="0" presId="urn:microsoft.com/office/officeart/2005/8/layout/radial6"/>
    <dgm:cxn modelId="{554C8B1F-870D-4D20-A412-C84F437615C5}" type="presOf" srcId="{F04C0731-E098-4710-B9A5-E07667D4FF44}" destId="{0A9B8385-37C0-47A9-864E-B73D903E6041}" srcOrd="0" destOrd="0" presId="urn:microsoft.com/office/officeart/2005/8/layout/radial6"/>
    <dgm:cxn modelId="{BDCAAF2D-570E-4509-BD42-565D8A6092C8}" type="presOf" srcId="{F30DE9E2-E916-45C5-B37E-4FA771D67328}" destId="{BC1AEC4D-733F-4483-8F07-253C4759E571}" srcOrd="0" destOrd="0" presId="urn:microsoft.com/office/officeart/2005/8/layout/radial6"/>
    <dgm:cxn modelId="{4E75AC08-727C-4B9D-B45B-C689E5391804}" srcId="{1BCEE71D-3093-4216-A014-4DABC41F5B9C}" destId="{6870C6CF-5BEB-4AD2-8A70-4AAD620C966C}" srcOrd="4" destOrd="0" parTransId="{54FFA24C-91BF-422B-8832-F2755EB88C59}" sibTransId="{F30DE9E2-E916-45C5-B37E-4FA771D67328}"/>
    <dgm:cxn modelId="{BE9D56E4-B8AD-4598-BA62-4A36F4847BE8}" srcId="{1BCEE71D-3093-4216-A014-4DABC41F5B9C}" destId="{C3A6AA93-B294-4C6E-A9E7-0BFE1E301C5D}" srcOrd="2" destOrd="0" parTransId="{6192242C-7E39-4C5C-86AD-426830E6AD43}" sibTransId="{69E3EB7A-098C-4D90-85F2-35563A2F82D0}"/>
    <dgm:cxn modelId="{93701264-7492-4B93-8CFA-0154D874F0A9}" srcId="{1BCEE71D-3093-4216-A014-4DABC41F5B9C}" destId="{FBB1C6B4-7FEB-4B93-B6B2-AC873298F1CE}" srcOrd="1" destOrd="0" parTransId="{74DB7CC1-A044-4E37-B359-A4BA96C95061}" sibTransId="{A169E75D-419A-48BF-BDC0-FDB0DC66D215}"/>
    <dgm:cxn modelId="{68DDC0E7-F371-4CC4-8587-CC20E9D13E85}" type="presOf" srcId="{16895C99-0520-4C1F-8146-8A69C5247689}" destId="{6A71DF43-C698-4F51-8837-C637CB303A20}" srcOrd="0" destOrd="0" presId="urn:microsoft.com/office/officeart/2005/8/layout/radial6"/>
    <dgm:cxn modelId="{801C43AB-4955-4D5A-B2F0-0B3510240187}" srcId="{1BCEE71D-3093-4216-A014-4DABC41F5B9C}" destId="{F04C0731-E098-4710-B9A5-E07667D4FF44}" srcOrd="3" destOrd="0" parTransId="{8FC607D8-0B5B-4A0C-967A-668AA5553158}" sibTransId="{16895C99-0520-4C1F-8146-8A69C5247689}"/>
    <dgm:cxn modelId="{4C6C4EBC-7935-4B8C-97E7-0F4A6D920926}" type="presOf" srcId="{BF210B5E-2815-48FE-B610-D916C943A391}" destId="{FFEA223B-9B46-4373-A60F-A855558B289C}" srcOrd="0" destOrd="0" presId="urn:microsoft.com/office/officeart/2005/8/layout/radial6"/>
    <dgm:cxn modelId="{8731D129-02F8-44CA-8617-5F149C19314F}" srcId="{BF210B5E-2815-48FE-B610-D916C943A391}" destId="{1BCEE71D-3093-4216-A014-4DABC41F5B9C}" srcOrd="0" destOrd="0" parTransId="{DBA21B01-EE86-471B-85F1-F32354E4260A}" sibTransId="{C434C4C9-FB43-4D01-9E49-E8595D520F95}"/>
    <dgm:cxn modelId="{33169A62-2834-4CA1-86A0-203F297A702F}" type="presOf" srcId="{FBB1C6B4-7FEB-4B93-B6B2-AC873298F1CE}" destId="{E0E12E19-73AA-4367-9952-2882DD3D5788}" srcOrd="0" destOrd="0" presId="urn:microsoft.com/office/officeart/2005/8/layout/radial6"/>
    <dgm:cxn modelId="{66439975-92E1-4964-88E0-F575EF7365F6}" type="presOf" srcId="{6870C6CF-5BEB-4AD2-8A70-4AAD620C966C}" destId="{94034DDA-F134-4B77-95DE-7B4A478E77BC}" srcOrd="0" destOrd="0" presId="urn:microsoft.com/office/officeart/2005/8/layout/radial6"/>
    <dgm:cxn modelId="{0AE8BF04-5FF8-4146-B8AF-502D6F3958F3}" type="presOf" srcId="{A169E75D-419A-48BF-BDC0-FDB0DC66D215}" destId="{0AC26E15-9CD6-4B13-AEFE-933DE56DF432}" srcOrd="0" destOrd="0" presId="urn:microsoft.com/office/officeart/2005/8/layout/radial6"/>
    <dgm:cxn modelId="{621FF6F7-8981-43D6-8AB1-96BEEC5D1589}" type="presOf" srcId="{1BCEE71D-3093-4216-A014-4DABC41F5B9C}" destId="{EF933F90-76DB-48B9-8394-E5EA719E4D2C}" srcOrd="0" destOrd="0" presId="urn:microsoft.com/office/officeart/2005/8/layout/radial6"/>
    <dgm:cxn modelId="{59948EAD-103E-4798-AC36-B1A18E2DCD72}" type="presParOf" srcId="{FFEA223B-9B46-4373-A60F-A855558B289C}" destId="{EF933F90-76DB-48B9-8394-E5EA719E4D2C}" srcOrd="0" destOrd="0" presId="urn:microsoft.com/office/officeart/2005/8/layout/radial6"/>
    <dgm:cxn modelId="{F74BCEC4-A36B-4B9B-A4FE-B6BC86B15841}" type="presParOf" srcId="{FFEA223B-9B46-4373-A60F-A855558B289C}" destId="{3150D173-4429-4D67-866E-99BE30B0E23A}" srcOrd="1" destOrd="0" presId="urn:microsoft.com/office/officeart/2005/8/layout/radial6"/>
    <dgm:cxn modelId="{D6EC2A2A-7A4E-4108-88AD-340F90B367DC}" type="presParOf" srcId="{FFEA223B-9B46-4373-A60F-A855558B289C}" destId="{95BC2364-559E-49D5-B3B5-FA0A809406A4}" srcOrd="2" destOrd="0" presId="urn:microsoft.com/office/officeart/2005/8/layout/radial6"/>
    <dgm:cxn modelId="{E021F81B-C9B3-497C-B068-42C8DECAEB7D}" type="presParOf" srcId="{FFEA223B-9B46-4373-A60F-A855558B289C}" destId="{36BD2584-B09B-4417-889E-320B97A0320B}" srcOrd="3" destOrd="0" presId="urn:microsoft.com/office/officeart/2005/8/layout/radial6"/>
    <dgm:cxn modelId="{11156A45-F21C-4E80-A380-D08ED6CEB2EA}" type="presParOf" srcId="{FFEA223B-9B46-4373-A60F-A855558B289C}" destId="{E0E12E19-73AA-4367-9952-2882DD3D5788}" srcOrd="4" destOrd="0" presId="urn:microsoft.com/office/officeart/2005/8/layout/radial6"/>
    <dgm:cxn modelId="{3370CF53-49A4-417E-B64A-D8AA1A0597ED}" type="presParOf" srcId="{FFEA223B-9B46-4373-A60F-A855558B289C}" destId="{A9F0953A-C69A-4C7B-8157-EAB73C00F18B}" srcOrd="5" destOrd="0" presId="urn:microsoft.com/office/officeart/2005/8/layout/radial6"/>
    <dgm:cxn modelId="{FE099862-DEFD-44AF-946F-D0DCF54F7000}" type="presParOf" srcId="{FFEA223B-9B46-4373-A60F-A855558B289C}" destId="{0AC26E15-9CD6-4B13-AEFE-933DE56DF432}" srcOrd="6" destOrd="0" presId="urn:microsoft.com/office/officeart/2005/8/layout/radial6"/>
    <dgm:cxn modelId="{DC3CCBEC-4606-4E8C-BF42-1D467B265309}" type="presParOf" srcId="{FFEA223B-9B46-4373-A60F-A855558B289C}" destId="{AEA5B351-46E8-401E-89B8-44DF3CF6B1DA}" srcOrd="7" destOrd="0" presId="urn:microsoft.com/office/officeart/2005/8/layout/radial6"/>
    <dgm:cxn modelId="{CB8BF01E-E411-4FCF-B611-C0F05BEBCF0F}" type="presParOf" srcId="{FFEA223B-9B46-4373-A60F-A855558B289C}" destId="{81A976A3-2969-4C80-BD23-F74A3366564F}" srcOrd="8" destOrd="0" presId="urn:microsoft.com/office/officeart/2005/8/layout/radial6"/>
    <dgm:cxn modelId="{02EFDD60-D366-4708-AB36-0A292D2198D6}" type="presParOf" srcId="{FFEA223B-9B46-4373-A60F-A855558B289C}" destId="{0FE92F81-7F83-4221-BC32-FF3125FE1393}" srcOrd="9" destOrd="0" presId="urn:microsoft.com/office/officeart/2005/8/layout/radial6"/>
    <dgm:cxn modelId="{67557A67-8E98-4FEC-A81E-EB689F9664E2}" type="presParOf" srcId="{FFEA223B-9B46-4373-A60F-A855558B289C}" destId="{0A9B8385-37C0-47A9-864E-B73D903E6041}" srcOrd="10" destOrd="0" presId="urn:microsoft.com/office/officeart/2005/8/layout/radial6"/>
    <dgm:cxn modelId="{2636FD88-C528-4DE5-A7AC-D5398CBB4D1A}" type="presParOf" srcId="{FFEA223B-9B46-4373-A60F-A855558B289C}" destId="{2D32A215-F4DA-4C02-99DD-67020FE01EA8}" srcOrd="11" destOrd="0" presId="urn:microsoft.com/office/officeart/2005/8/layout/radial6"/>
    <dgm:cxn modelId="{10B312A2-59F2-4B59-AA0A-84EBBAD1A260}" type="presParOf" srcId="{FFEA223B-9B46-4373-A60F-A855558B289C}" destId="{6A71DF43-C698-4F51-8837-C637CB303A20}" srcOrd="12" destOrd="0" presId="urn:microsoft.com/office/officeart/2005/8/layout/radial6"/>
    <dgm:cxn modelId="{85DF4D8F-9231-4316-A2CD-C960A9B1DFCD}" type="presParOf" srcId="{FFEA223B-9B46-4373-A60F-A855558B289C}" destId="{94034DDA-F134-4B77-95DE-7B4A478E77BC}" srcOrd="13" destOrd="0" presId="urn:microsoft.com/office/officeart/2005/8/layout/radial6"/>
    <dgm:cxn modelId="{F7AC3042-48EA-4B41-ADE9-D3496CC75DBF}" type="presParOf" srcId="{FFEA223B-9B46-4373-A60F-A855558B289C}" destId="{8CD99505-5915-4217-AB55-086B36026EC0}" srcOrd="14" destOrd="0" presId="urn:microsoft.com/office/officeart/2005/8/layout/radial6"/>
    <dgm:cxn modelId="{0C910A51-225C-4721-BBE8-A5805F649B64}" type="presParOf" srcId="{FFEA223B-9B46-4373-A60F-A855558B289C}" destId="{BC1AEC4D-733F-4483-8F07-253C4759E571}"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AEC4D-733F-4483-8F07-253C4759E571}">
      <dsp:nvSpPr>
        <dsp:cNvPr id="0" name=""/>
        <dsp:cNvSpPr/>
      </dsp:nvSpPr>
      <dsp:spPr>
        <a:xfrm>
          <a:off x="2043520" y="436875"/>
          <a:ext cx="3607145" cy="3607145"/>
        </a:xfrm>
        <a:prstGeom prst="blockArc">
          <a:avLst>
            <a:gd name="adj1" fmla="val 1188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71DF43-C698-4F51-8837-C637CB303A20}">
      <dsp:nvSpPr>
        <dsp:cNvPr id="0" name=""/>
        <dsp:cNvSpPr/>
      </dsp:nvSpPr>
      <dsp:spPr>
        <a:xfrm>
          <a:off x="2171701" y="435834"/>
          <a:ext cx="3716477" cy="3607145"/>
        </a:xfrm>
        <a:prstGeom prst="blockArc">
          <a:avLst>
            <a:gd name="adj1" fmla="val 7824894"/>
            <a:gd name="adj2" fmla="val 11667381"/>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E92F81-7F83-4221-BC32-FF3125FE1393}">
      <dsp:nvSpPr>
        <dsp:cNvPr id="0" name=""/>
        <dsp:cNvSpPr/>
      </dsp:nvSpPr>
      <dsp:spPr>
        <a:xfrm>
          <a:off x="2095504" y="637420"/>
          <a:ext cx="3965370" cy="3607145"/>
        </a:xfrm>
        <a:prstGeom prst="blockArc">
          <a:avLst>
            <a:gd name="adj1" fmla="val 3071284"/>
            <a:gd name="adj2" fmla="val 7956749"/>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26E15-9CD6-4B13-AEFE-933DE56DF432}">
      <dsp:nvSpPr>
        <dsp:cNvPr id="0" name=""/>
        <dsp:cNvSpPr/>
      </dsp:nvSpPr>
      <dsp:spPr>
        <a:xfrm>
          <a:off x="2369607" y="637405"/>
          <a:ext cx="3612087" cy="3607145"/>
        </a:xfrm>
        <a:prstGeom prst="blockArc">
          <a:avLst>
            <a:gd name="adj1" fmla="val 20504948"/>
            <a:gd name="adj2" fmla="val 2869469"/>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BD2584-B09B-4417-889E-320B97A0320B}">
      <dsp:nvSpPr>
        <dsp:cNvPr id="0" name=""/>
        <dsp:cNvSpPr/>
      </dsp:nvSpPr>
      <dsp:spPr>
        <a:xfrm>
          <a:off x="2288156" y="436875"/>
          <a:ext cx="3607145" cy="3607145"/>
        </a:xfrm>
        <a:prstGeom prst="blockArc">
          <a:avLst>
            <a:gd name="adj1" fmla="val 16200000"/>
            <a:gd name="adj2" fmla="val 2052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933F90-76DB-48B9-8394-E5EA719E4D2C}">
      <dsp:nvSpPr>
        <dsp:cNvPr id="0" name=""/>
        <dsp:cNvSpPr/>
      </dsp:nvSpPr>
      <dsp:spPr>
        <a:xfrm>
          <a:off x="3162301" y="1475597"/>
          <a:ext cx="1660363" cy="166036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b="1" kern="1200" dirty="0" smtClean="0"/>
            <a:t>RC Club</a:t>
          </a:r>
          <a:endParaRPr lang="en-US" sz="3500" b="1" kern="1200" dirty="0"/>
        </a:p>
      </dsp:txBody>
      <dsp:txXfrm>
        <a:off x="3405456" y="1718752"/>
        <a:ext cx="1174053" cy="1174053"/>
      </dsp:txXfrm>
    </dsp:sp>
    <dsp:sp modelId="{3150D173-4429-4D67-866E-99BE30B0E23A}">
      <dsp:nvSpPr>
        <dsp:cNvPr id="0" name=""/>
        <dsp:cNvSpPr/>
      </dsp:nvSpPr>
      <dsp:spPr>
        <a:xfrm>
          <a:off x="3012839" y="1150"/>
          <a:ext cx="1973310" cy="116225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n w="12700">
                <a:prstDash val="solid"/>
              </a:ln>
              <a:effectLst>
                <a:outerShdw blurRad="41275" dist="20320" dir="1800000" algn="tl" rotWithShape="0">
                  <a:srgbClr val="000000">
                    <a:alpha val="40000"/>
                  </a:srgbClr>
                </a:outerShdw>
              </a:effectLst>
              <a:latin typeface="Calibri" pitchFamily="34" charset="0"/>
              <a:cs typeface="Calibri" pitchFamily="34" charset="0"/>
            </a:rPr>
            <a:t>Community Benefit</a:t>
          </a:r>
          <a:endParaRPr lang="en-US" sz="1600" kern="1200" dirty="0"/>
        </a:p>
      </dsp:txBody>
      <dsp:txXfrm>
        <a:off x="3301824" y="171358"/>
        <a:ext cx="1395340" cy="821838"/>
      </dsp:txXfrm>
    </dsp:sp>
    <dsp:sp modelId="{E0E12E19-73AA-4367-9952-2882DD3D5788}">
      <dsp:nvSpPr>
        <dsp:cNvPr id="0" name=""/>
        <dsp:cNvSpPr/>
      </dsp:nvSpPr>
      <dsp:spPr>
        <a:xfrm>
          <a:off x="4850375" y="1218476"/>
          <a:ext cx="1649250" cy="116225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n w="12700">
                <a:prstDash val="solid"/>
              </a:ln>
              <a:effectLst>
                <a:outerShdw blurRad="41275" dist="20320" dir="1800000" algn="tl" rotWithShape="0">
                  <a:srgbClr val="000000">
                    <a:alpha val="40000"/>
                  </a:srgbClr>
                </a:outerShdw>
              </a:effectLst>
              <a:latin typeface="Calibri" pitchFamily="34" charset="0"/>
              <a:cs typeface="Calibri" pitchFamily="34" charset="0"/>
            </a:rPr>
            <a:t>Mentoring</a:t>
          </a:r>
          <a:endParaRPr lang="en-US" sz="1600" b="1" kern="1200" dirty="0">
            <a:ln w="12700">
              <a:prstDash val="solid"/>
            </a:ln>
            <a:effectLst>
              <a:outerShdw blurRad="41275" dist="20320" dir="1800000" algn="tl" rotWithShape="0">
                <a:srgbClr val="000000">
                  <a:alpha val="40000"/>
                </a:srgbClr>
              </a:outerShdw>
            </a:effectLst>
            <a:latin typeface="Calibri" pitchFamily="34" charset="0"/>
            <a:cs typeface="Calibri" pitchFamily="34" charset="0"/>
          </a:endParaRPr>
        </a:p>
      </dsp:txBody>
      <dsp:txXfrm>
        <a:off x="5091902" y="1388684"/>
        <a:ext cx="1166196" cy="821838"/>
      </dsp:txXfrm>
    </dsp:sp>
    <dsp:sp modelId="{AEA5B351-46E8-401E-89B8-44DF3CF6B1DA}">
      <dsp:nvSpPr>
        <dsp:cNvPr id="0" name=""/>
        <dsp:cNvSpPr/>
      </dsp:nvSpPr>
      <dsp:spPr>
        <a:xfrm>
          <a:off x="4229104" y="3075817"/>
          <a:ext cx="1911246" cy="116225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n w="12700">
                <a:prstDash val="solid"/>
              </a:ln>
              <a:effectLst>
                <a:outerShdw blurRad="41275" dist="20320" dir="1800000" algn="tl" rotWithShape="0">
                  <a:srgbClr val="000000">
                    <a:alpha val="40000"/>
                  </a:srgbClr>
                </a:outerShdw>
              </a:effectLst>
              <a:latin typeface="Calibri" pitchFamily="34" charset="0"/>
              <a:cs typeface="Calibri" pitchFamily="34" charset="0"/>
            </a:rPr>
            <a:t>Airspace Safety</a:t>
          </a:r>
          <a:endParaRPr lang="en-US" sz="1600" b="1" kern="1200" dirty="0">
            <a:ln w="12700">
              <a:prstDash val="solid"/>
            </a:ln>
            <a:effectLst>
              <a:outerShdw blurRad="41275" dist="20320" dir="1800000" algn="tl" rotWithShape="0">
                <a:srgbClr val="000000">
                  <a:alpha val="40000"/>
                </a:srgbClr>
              </a:outerShdw>
            </a:effectLst>
            <a:latin typeface="Calibri" pitchFamily="34" charset="0"/>
            <a:cs typeface="Calibri" pitchFamily="34" charset="0"/>
          </a:endParaRPr>
        </a:p>
      </dsp:txBody>
      <dsp:txXfrm>
        <a:off x="4508999" y="3246025"/>
        <a:ext cx="1351456" cy="821838"/>
      </dsp:txXfrm>
    </dsp:sp>
    <dsp:sp modelId="{0A9B8385-37C0-47A9-864E-B73D903E6041}">
      <dsp:nvSpPr>
        <dsp:cNvPr id="0" name=""/>
        <dsp:cNvSpPr/>
      </dsp:nvSpPr>
      <dsp:spPr>
        <a:xfrm>
          <a:off x="1943103" y="2999608"/>
          <a:ext cx="1889349" cy="116225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n w="12700">
                <a:prstDash val="solid"/>
              </a:ln>
              <a:effectLst>
                <a:outerShdw blurRad="41275" dist="20320" dir="1800000" algn="tl" rotWithShape="0">
                  <a:srgbClr val="000000">
                    <a:alpha val="40000"/>
                  </a:srgbClr>
                </a:outerShdw>
              </a:effectLst>
              <a:latin typeface="Calibri" pitchFamily="34" charset="0"/>
              <a:cs typeface="Calibri" pitchFamily="34" charset="0"/>
            </a:rPr>
            <a:t>Career Development</a:t>
          </a:r>
        </a:p>
      </dsp:txBody>
      <dsp:txXfrm>
        <a:off x="2219792" y="3169816"/>
        <a:ext cx="1335971" cy="821838"/>
      </dsp:txXfrm>
    </dsp:sp>
    <dsp:sp modelId="{94034DDA-F134-4B77-95DE-7B4A478E77BC}">
      <dsp:nvSpPr>
        <dsp:cNvPr id="0" name=""/>
        <dsp:cNvSpPr/>
      </dsp:nvSpPr>
      <dsp:spPr>
        <a:xfrm>
          <a:off x="1501373" y="1218476"/>
          <a:ext cx="1645229" cy="116225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n w="12700">
                <a:prstDash val="solid"/>
              </a:ln>
              <a:effectLst>
                <a:outerShdw blurRad="41275" dist="20320" dir="1800000" algn="tl" rotWithShape="0">
                  <a:srgbClr val="000000">
                    <a:alpha val="40000"/>
                  </a:srgbClr>
                </a:outerShdw>
              </a:effectLst>
              <a:latin typeface="Calibri" pitchFamily="34" charset="0"/>
              <a:cs typeface="Calibri" pitchFamily="34" charset="0"/>
            </a:rPr>
            <a:t>Educational</a:t>
          </a:r>
          <a:r>
            <a:rPr lang="en-US" sz="1400" b="1" kern="1200" dirty="0" smtClean="0">
              <a:ln w="12700">
                <a:prstDash val="solid"/>
              </a:ln>
              <a:effectLst>
                <a:outerShdw blurRad="41275" dist="20320" dir="1800000" algn="tl" rotWithShape="0">
                  <a:srgbClr val="000000">
                    <a:alpha val="40000"/>
                  </a:srgbClr>
                </a:outerShdw>
              </a:effectLst>
              <a:latin typeface="Calibri" pitchFamily="34" charset="0"/>
              <a:cs typeface="Calibri" pitchFamily="34" charset="0"/>
            </a:rPr>
            <a:t> </a:t>
          </a:r>
          <a:endParaRPr lang="en-US" sz="1400" kern="1200" dirty="0"/>
        </a:p>
      </dsp:txBody>
      <dsp:txXfrm>
        <a:off x="1742311" y="1388684"/>
        <a:ext cx="1163353" cy="82183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2/20/2018</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2/20/2018</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07683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192094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10</a:t>
            </a:fld>
            <a:endParaRPr lang="en-US"/>
          </a:p>
        </p:txBody>
      </p:sp>
    </p:spTree>
    <p:extLst>
      <p:ext uri="{BB962C8B-B14F-4D97-AF65-F5344CB8AC3E}">
        <p14:creationId xmlns:p14="http://schemas.microsoft.com/office/powerpoint/2010/main" val="2111671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13</a:t>
            </a:fld>
            <a:endParaRPr lang="en-US"/>
          </a:p>
        </p:txBody>
      </p:sp>
    </p:spTree>
    <p:extLst>
      <p:ext uri="{BB962C8B-B14F-4D97-AF65-F5344CB8AC3E}">
        <p14:creationId xmlns:p14="http://schemas.microsoft.com/office/powerpoint/2010/main" val="94171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15</a:t>
            </a:fld>
            <a:endParaRPr lang="en-US"/>
          </a:p>
        </p:txBody>
      </p:sp>
    </p:spTree>
    <p:extLst>
      <p:ext uri="{BB962C8B-B14F-4D97-AF65-F5344CB8AC3E}">
        <p14:creationId xmlns:p14="http://schemas.microsoft.com/office/powerpoint/2010/main" val="373376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17</a:t>
            </a:fld>
            <a:endParaRPr lang="en-US"/>
          </a:p>
        </p:txBody>
      </p:sp>
    </p:spTree>
    <p:extLst>
      <p:ext uri="{BB962C8B-B14F-4D97-AF65-F5344CB8AC3E}">
        <p14:creationId xmlns:p14="http://schemas.microsoft.com/office/powerpoint/2010/main" val="290062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smtClean="0"/>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smtClean="0"/>
              <a:t>Click icon to add picture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smtClean="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smtClean="0"/>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smtClean="0"/>
              <a:t>Click icon to add picture</a:t>
            </a:r>
            <a:endParaRPr lang="en-US"/>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smtClean="0"/>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8000"/>
          </a:stretch>
        </a:blipFill>
        <a:effectLst/>
      </p:bgPr>
    </p:bg>
    <p:spTree>
      <p:nvGrpSpPr>
        <p:cNvPr id="1" name=""/>
        <p:cNvGrpSpPr/>
        <p:nvPr/>
      </p:nvGrpSpPr>
      <p:grpSpPr>
        <a:xfrm>
          <a:off x="0" y="0"/>
          <a:ext cx="0" cy="0"/>
          <a:chOff x="0" y="0"/>
          <a:chExt cx="0" cy="0"/>
        </a:xfrm>
      </p:grpSpPr>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7911254" y="4253573"/>
            <a:ext cx="3609699"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800" dirty="0" smtClean="0">
                <a:gradFill>
                  <a:gsLst>
                    <a:gs pos="0">
                      <a:srgbClr val="75D1FF">
                        <a:lumMod val="5000"/>
                        <a:lumOff val="95000"/>
                      </a:srgbClr>
                    </a:gs>
                    <a:gs pos="100000">
                      <a:srgbClr val="FFFFFF"/>
                    </a:gs>
                  </a:gsLst>
                  <a:lin ang="5400000" scaled="1"/>
                </a:gradFill>
              </a:rPr>
              <a:t>Plan for an RC Park</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19" name="Freeform: Shape 18"/>
          <p:cNvSpPr/>
          <p:nvPr/>
        </p:nvSpPr>
        <p:spPr>
          <a:xfrm>
            <a:off x="7101094" y="4377450"/>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5" name="Title 4"/>
          <p:cNvSpPr>
            <a:spLocks noGrp="1"/>
          </p:cNvSpPr>
          <p:nvPr>
            <p:ph type="title"/>
          </p:nvPr>
        </p:nvSpPr>
        <p:spPr>
          <a:xfrm>
            <a:off x="239151" y="445937"/>
            <a:ext cx="11952849" cy="1311128"/>
          </a:xfrm>
        </p:spPr>
        <p:txBody>
          <a:bodyPr/>
          <a:lstStyle/>
          <a:p>
            <a:r>
              <a:rPr lang="en-US" dirty="0" smtClean="0">
                <a:solidFill>
                  <a:schemeClr val="tx1"/>
                </a:solidFill>
              </a:rPr>
              <a:t>Clovis Area Modelers</a:t>
            </a:r>
            <a:endParaRPr lang="en-US" dirty="0">
              <a:solidFill>
                <a:schemeClr val="tx1"/>
              </a:solidFill>
            </a:endParaRPr>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smtClean="0">
                <a:gradFill>
                  <a:gsLst>
                    <a:gs pos="15000">
                      <a:schemeClr val="bg1"/>
                    </a:gs>
                    <a:gs pos="47000">
                      <a:schemeClr val="bg1"/>
                    </a:gs>
                  </a:gsLst>
                  <a:lin ang="5400000" scaled="1"/>
                </a:gradFill>
              </a:rPr>
              <a:t>Career Development</a:t>
            </a:r>
            <a:endParaRPr lang="en-US" b="1" dirty="0">
              <a:gradFill>
                <a:gsLst>
                  <a:gs pos="15000">
                    <a:schemeClr val="bg1"/>
                  </a:gs>
                  <a:gs pos="47000">
                    <a:schemeClr val="bg1"/>
                  </a:gs>
                </a:gsLst>
                <a:lin ang="5400000" scaled="1"/>
              </a:gradFill>
            </a:endParaRPr>
          </a:p>
        </p:txBody>
      </p:sp>
      <p:sp>
        <p:nvSpPr>
          <p:cNvPr id="22" name="Text Placeholder 21"/>
          <p:cNvSpPr>
            <a:spLocks noGrp="1"/>
          </p:cNvSpPr>
          <p:nvPr>
            <p:ph type="body" sz="quarter" idx="13"/>
          </p:nvPr>
        </p:nvSpPr>
        <p:spPr>
          <a:xfrm>
            <a:off x="6096000" y="1922662"/>
            <a:ext cx="5671764" cy="701731"/>
          </a:xfrm>
        </p:spPr>
        <p:txBody>
          <a:bodyPr/>
          <a:lstStyle/>
          <a:p>
            <a:r>
              <a:rPr lang="en-US" b="0" dirty="0" smtClean="0"/>
              <a:t>Many </a:t>
            </a:r>
            <a:r>
              <a:rPr lang="en-US" b="0" dirty="0"/>
              <a:t>pilots, military and civilian, start out as </a:t>
            </a:r>
            <a:r>
              <a:rPr lang="en-US" b="0" dirty="0" smtClean="0"/>
              <a:t>modelers in their youth.</a:t>
            </a:r>
            <a:endParaRPr lang="en-US" b="0" dirty="0"/>
          </a:p>
        </p:txBody>
      </p:sp>
      <p:sp>
        <p:nvSpPr>
          <p:cNvPr id="66" name="Slide Number Placeholder 65"/>
          <p:cNvSpPr>
            <a:spLocks noGrp="1"/>
          </p:cNvSpPr>
          <p:nvPr>
            <p:ph type="sldNum" sz="quarter" idx="4"/>
          </p:nvPr>
        </p:nvSpPr>
        <p:spPr/>
        <p:txBody>
          <a:bodyPr/>
          <a:lstStyle/>
          <a:p>
            <a:fld id="{4997E989-D798-4C62-8E93-3D2D613C2488}" type="slidenum">
              <a:rPr lang="en-US" smtClean="0"/>
              <a:pPr/>
              <a:t>10</a:t>
            </a:fld>
            <a:endParaRPr lang="en-US"/>
          </a:p>
        </p:txBody>
      </p:sp>
      <p:sp>
        <p:nvSpPr>
          <p:cNvPr id="4" name="Rectangle 3"/>
          <p:cNvSpPr/>
          <p:nvPr/>
        </p:nvSpPr>
        <p:spPr>
          <a:xfrm>
            <a:off x="6096000" y="3475424"/>
            <a:ext cx="6096000" cy="1006429"/>
          </a:xfrm>
          <a:prstGeom prst="rect">
            <a:avLst/>
          </a:prstGeom>
        </p:spPr>
        <p:txBody>
          <a:bodyPr>
            <a:spAutoFit/>
          </a:bodyPr>
          <a:lstStyle/>
          <a:p>
            <a:pPr>
              <a:lnSpc>
                <a:spcPct val="90000"/>
              </a:lnSpc>
              <a:spcBef>
                <a:spcPts val="1000"/>
              </a:spcBef>
            </a:pPr>
            <a:r>
              <a:rPr lang="en-US" sz="2200" dirty="0">
                <a:gradFill>
                  <a:gsLst>
                    <a:gs pos="15000">
                      <a:schemeClr val="bg1"/>
                    </a:gs>
                    <a:gs pos="47000">
                      <a:schemeClr val="bg1"/>
                    </a:gs>
                  </a:gsLst>
                  <a:lin ang="5400000" scaled="1"/>
                </a:gradFill>
              </a:rPr>
              <a:t>In light of the current </a:t>
            </a:r>
            <a:r>
              <a:rPr lang="en-US" sz="2200" dirty="0" smtClean="0">
                <a:gradFill>
                  <a:gsLst>
                    <a:gs pos="15000">
                      <a:schemeClr val="bg1"/>
                    </a:gs>
                    <a:gs pos="47000">
                      <a:schemeClr val="bg1"/>
                    </a:gs>
                  </a:gsLst>
                  <a:lin ang="5400000" scaled="1"/>
                </a:gradFill>
              </a:rPr>
              <a:t>commercial and military </a:t>
            </a:r>
            <a:r>
              <a:rPr lang="en-US" sz="2200" dirty="0">
                <a:gradFill>
                  <a:gsLst>
                    <a:gs pos="15000">
                      <a:schemeClr val="bg1"/>
                    </a:gs>
                    <a:gs pos="47000">
                      <a:schemeClr val="bg1"/>
                    </a:gs>
                  </a:gsLst>
                  <a:lin ang="5400000" scaled="1"/>
                </a:gradFill>
              </a:rPr>
              <a:t>pilot shortage, it would help bring interest to aviation careers. </a:t>
            </a:r>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5002" y="2273528"/>
            <a:ext cx="5609024" cy="4016647"/>
          </a:xfrm>
          <a:prstGeom prst="rect">
            <a:avLst/>
          </a:prstGeom>
        </p:spPr>
      </p:pic>
    </p:spTree>
    <p:extLst>
      <p:ext uri="{BB962C8B-B14F-4D97-AF65-F5344CB8AC3E}">
        <p14:creationId xmlns:p14="http://schemas.microsoft.com/office/powerpoint/2010/main" val="40309721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04800" y="2496437"/>
            <a:ext cx="11887200" cy="1865126"/>
          </a:xfrm>
        </p:spPr>
        <p:txBody>
          <a:bodyPr/>
          <a:lstStyle/>
          <a:p>
            <a:r>
              <a:rPr lang="en-US" sz="3200" b="1" dirty="0" smtClean="0"/>
              <a:t>“</a:t>
            </a:r>
            <a:r>
              <a:rPr lang="en-US" sz="3200" dirty="0" smtClean="0"/>
              <a:t>When I landed the Space Shuttle Columbia in the predawn darkness at Edwards AFB, I was performing a piloting task similar to the one the </a:t>
            </a:r>
            <a:r>
              <a:rPr lang="en-US" sz="3200" b="1" dirty="0" smtClean="0"/>
              <a:t>I first learned many years ago with smaller model airplanes.”</a:t>
            </a:r>
          </a:p>
        </p:txBody>
      </p:sp>
      <p:sp>
        <p:nvSpPr>
          <p:cNvPr id="3" name="Text Placeholder 2"/>
          <p:cNvSpPr>
            <a:spLocks noGrp="1"/>
          </p:cNvSpPr>
          <p:nvPr>
            <p:ph type="body" sz="quarter" idx="14"/>
          </p:nvPr>
        </p:nvSpPr>
        <p:spPr>
          <a:xfrm>
            <a:off x="3865562" y="5276808"/>
            <a:ext cx="8097838" cy="369332"/>
          </a:xfrm>
        </p:spPr>
        <p:txBody>
          <a:bodyPr/>
          <a:lstStyle/>
          <a:p>
            <a:r>
              <a:rPr lang="en-US" dirty="0" smtClean="0"/>
              <a:t>— Space Shuttle Commander Robert L. Gibson</a:t>
            </a:r>
            <a:endParaRPr lang="en-US" dirty="0"/>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11</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Tree>
    <p:extLst>
      <p:ext uri="{BB962C8B-B14F-4D97-AF65-F5344CB8AC3E}">
        <p14:creationId xmlns:p14="http://schemas.microsoft.com/office/powerpoint/2010/main" val="23761056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04800" y="1582341"/>
            <a:ext cx="11887200" cy="3693319"/>
          </a:xfrm>
        </p:spPr>
        <p:txBody>
          <a:bodyPr/>
          <a:lstStyle/>
          <a:p>
            <a:r>
              <a:rPr lang="en-US" dirty="0"/>
              <a:t>"</a:t>
            </a:r>
            <a:r>
              <a:rPr lang="en-US" sz="2800" dirty="0"/>
              <a:t>What we are missing is outdoor model flying where we can apply the physical science, meteorology and airmanship principles directly to a real 3D, non simulated environment. With the establishment of an RC Club in the area our cadets will benefit by utilizing hands-on training with actual flying models... our program will gladly support the RC Club of Clovis by integrating RC activities into our curriculum and advocating for this important Hobby. Please also note that with current Pilots shortage facing our industry, the RC Club of Clovis will do an outstanding job inspiring the next generation of Flyers to embrace the flying profession."</a:t>
            </a:r>
            <a:endParaRPr lang="en-US" sz="2800" b="1" dirty="0" smtClean="0"/>
          </a:p>
        </p:txBody>
      </p:sp>
      <p:sp>
        <p:nvSpPr>
          <p:cNvPr id="3" name="Text Placeholder 2"/>
          <p:cNvSpPr>
            <a:spLocks noGrp="1"/>
          </p:cNvSpPr>
          <p:nvPr>
            <p:ph type="body" sz="quarter" idx="14"/>
          </p:nvPr>
        </p:nvSpPr>
        <p:spPr>
          <a:xfrm>
            <a:off x="3878262" y="5664606"/>
            <a:ext cx="8097838" cy="646331"/>
          </a:xfrm>
        </p:spPr>
        <p:txBody>
          <a:bodyPr/>
          <a:lstStyle/>
          <a:p>
            <a:r>
              <a:rPr lang="en-US" dirty="0" smtClean="0"/>
              <a:t>— </a:t>
            </a:r>
            <a:r>
              <a:rPr lang="en-US" dirty="0"/>
              <a:t>USAF Col. Sam </a:t>
            </a:r>
            <a:r>
              <a:rPr lang="en-US" dirty="0" err="1" smtClean="0"/>
              <a:t>Vandiver</a:t>
            </a:r>
            <a:r>
              <a:rPr lang="en-US" dirty="0" smtClean="0"/>
              <a:t>, Senior </a:t>
            </a:r>
            <a:r>
              <a:rPr lang="en-US" dirty="0"/>
              <a:t>instructor Duncan </a:t>
            </a:r>
            <a:r>
              <a:rPr lang="en-US" dirty="0" err="1"/>
              <a:t>polytech</a:t>
            </a:r>
            <a:r>
              <a:rPr lang="en-US" dirty="0"/>
              <a:t> </a:t>
            </a:r>
            <a:r>
              <a:rPr lang="en-US" dirty="0" err="1"/>
              <a:t>Airforce</a:t>
            </a:r>
            <a:r>
              <a:rPr lang="en-US" dirty="0"/>
              <a:t> ROTC</a:t>
            </a:r>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12</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Tree>
    <p:extLst>
      <p:ext uri="{BB962C8B-B14F-4D97-AF65-F5344CB8AC3E}">
        <p14:creationId xmlns:p14="http://schemas.microsoft.com/office/powerpoint/2010/main" val="27200889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Text Placeholder 14"/>
          <p:cNvSpPr>
            <a:spLocks noGrp="1"/>
          </p:cNvSpPr>
          <p:nvPr>
            <p:ph type="body" sz="quarter" idx="11"/>
          </p:nvPr>
        </p:nvSpPr>
        <p:spPr>
          <a:xfrm>
            <a:off x="435855" y="4728754"/>
            <a:ext cx="5671764" cy="1311128"/>
          </a:xfrm>
        </p:spPr>
        <p:txBody>
          <a:bodyPr/>
          <a:lstStyle/>
          <a:p>
            <a:pPr lvl="1"/>
            <a:r>
              <a:rPr lang="en-US" sz="2200" dirty="0"/>
              <a:t>We are currently establishing relationships with EAA, </a:t>
            </a:r>
            <a:r>
              <a:rPr lang="en-US" sz="2200" dirty="0" err="1"/>
              <a:t>Boyscouts</a:t>
            </a:r>
            <a:r>
              <a:rPr lang="en-US" sz="2200" dirty="0"/>
              <a:t>, Big Brothers Big Sisters, Boys and Girls Clubs, and </a:t>
            </a:r>
            <a:r>
              <a:rPr lang="en-US" sz="2200" dirty="0" err="1"/>
              <a:t>Airforce</a:t>
            </a:r>
            <a:r>
              <a:rPr lang="en-US" sz="2200" dirty="0"/>
              <a:t> ROTC programs.</a:t>
            </a:r>
          </a:p>
        </p:txBody>
      </p:sp>
      <p:sp>
        <p:nvSpPr>
          <p:cNvPr id="32" name="Title 31"/>
          <p:cNvSpPr>
            <a:spLocks noGrp="1"/>
          </p:cNvSpPr>
          <p:nvPr>
            <p:ph type="title"/>
          </p:nvPr>
        </p:nvSpPr>
        <p:spPr>
          <a:xfrm>
            <a:off x="555244" y="0"/>
            <a:ext cx="4083304" cy="914096"/>
          </a:xfrm>
        </p:spPr>
        <p:txBody>
          <a:bodyPr/>
          <a:lstStyle/>
          <a:p>
            <a:r>
              <a:rPr lang="en-US" b="1" dirty="0" smtClean="0">
                <a:gradFill>
                  <a:gsLst>
                    <a:gs pos="15000">
                      <a:schemeClr val="bg1"/>
                    </a:gs>
                    <a:gs pos="47000">
                      <a:schemeClr val="bg1"/>
                    </a:gs>
                  </a:gsLst>
                  <a:lin ang="5400000" scaled="1"/>
                </a:gradFill>
              </a:rPr>
              <a:t>Mentoring</a:t>
            </a:r>
            <a:endParaRPr lang="en-US" b="1" dirty="0">
              <a:gradFill>
                <a:gsLst>
                  <a:gs pos="15000">
                    <a:schemeClr val="bg1"/>
                  </a:gs>
                  <a:gs pos="47000">
                    <a:schemeClr val="bg1"/>
                  </a:gs>
                </a:gsLst>
                <a:lin ang="5400000" scaled="1"/>
              </a:gradFill>
            </a:endParaRPr>
          </a:p>
        </p:txBody>
      </p:sp>
      <p:sp>
        <p:nvSpPr>
          <p:cNvPr id="21" name="Text Placeholder 20"/>
          <p:cNvSpPr>
            <a:spLocks noGrp="1"/>
          </p:cNvSpPr>
          <p:nvPr>
            <p:ph type="body" sz="quarter" idx="12"/>
          </p:nvPr>
        </p:nvSpPr>
        <p:spPr>
          <a:xfrm>
            <a:off x="435855" y="3289773"/>
            <a:ext cx="5671764" cy="1006429"/>
          </a:xfrm>
        </p:spPr>
        <p:txBody>
          <a:bodyPr/>
          <a:lstStyle/>
          <a:p>
            <a:r>
              <a:rPr lang="en-US" b="0" dirty="0" smtClean="0"/>
              <a:t>Radio Control modeling provides a great opportunity for the mentoring of youth. Club memberships for youth are FREE.</a:t>
            </a:r>
            <a:endParaRPr lang="en-US" b="0" dirty="0"/>
          </a:p>
        </p:txBody>
      </p:sp>
      <p:sp>
        <p:nvSpPr>
          <p:cNvPr id="66" name="Slide Number Placeholder 65"/>
          <p:cNvSpPr>
            <a:spLocks noGrp="1"/>
          </p:cNvSpPr>
          <p:nvPr>
            <p:ph type="sldNum" sz="quarter" idx="4"/>
          </p:nvPr>
        </p:nvSpPr>
        <p:spPr/>
        <p:txBody>
          <a:bodyPr/>
          <a:lstStyle/>
          <a:p>
            <a:fld id="{4997E989-D798-4C62-8E93-3D2D613C2488}" type="slidenum">
              <a:rPr lang="en-US" smtClean="0"/>
              <a:pPr/>
              <a:t>13</a:t>
            </a:fld>
            <a:endParaRPr lang="en-US"/>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val="0"/>
              </a:ext>
            </a:extLst>
          </a:blip>
          <a:srcRect r="576" b="15612"/>
          <a:stretch/>
        </p:blipFill>
        <p:spPr>
          <a:xfrm>
            <a:off x="6537947" y="1854414"/>
            <a:ext cx="4761424" cy="3572448"/>
          </a:xfrm>
          <a:prstGeom prst="rect">
            <a:avLst/>
          </a:prstGeom>
          <a:pattFill prst="pct5">
            <a:fgClr>
              <a:schemeClr val="tx1"/>
            </a:fgClr>
            <a:bgClr>
              <a:schemeClr val="bg1"/>
            </a:bgClr>
          </a:pattFill>
        </p:spPr>
      </p:pic>
    </p:spTree>
    <p:extLst>
      <p:ext uri="{BB962C8B-B14F-4D97-AF65-F5344CB8AC3E}">
        <p14:creationId xmlns:p14="http://schemas.microsoft.com/office/powerpoint/2010/main" val="36180633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par>
                          <p:cTn id="13" fill="hold">
                            <p:stCondLst>
                              <p:cond delay="1500"/>
                            </p:stCondLst>
                            <p:childTnLst>
                              <p:par>
                                <p:cTn id="14" presetID="10" presetClass="entr" presetSubtype="0" fill="hold" grpId="0" nodeType="afterEffect">
                                  <p:stCondLst>
                                    <p:cond delay="2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04800" y="2385637"/>
            <a:ext cx="11887200" cy="2086725"/>
          </a:xfrm>
        </p:spPr>
        <p:txBody>
          <a:bodyPr/>
          <a:lstStyle/>
          <a:p>
            <a:r>
              <a:rPr lang="en-US" dirty="0"/>
              <a:t>"Clovis Area Modelers Club will be a great partner for our activities with youth. RC modeling is a great educational opportunity that can lead to important aviation and engineering related careers."</a:t>
            </a:r>
            <a:endParaRPr lang="en-US" sz="3200" b="1" dirty="0" smtClean="0"/>
          </a:p>
        </p:txBody>
      </p:sp>
      <p:sp>
        <p:nvSpPr>
          <p:cNvPr id="3" name="Text Placeholder 2"/>
          <p:cNvSpPr>
            <a:spLocks noGrp="1"/>
          </p:cNvSpPr>
          <p:nvPr>
            <p:ph type="body" sz="quarter" idx="14"/>
          </p:nvPr>
        </p:nvSpPr>
        <p:spPr>
          <a:xfrm>
            <a:off x="3865562" y="5276808"/>
            <a:ext cx="8097838" cy="923330"/>
          </a:xfrm>
        </p:spPr>
        <p:txBody>
          <a:bodyPr/>
          <a:lstStyle/>
          <a:p>
            <a:r>
              <a:rPr lang="en-US" dirty="0" smtClean="0"/>
              <a:t>—</a:t>
            </a:r>
            <a:r>
              <a:rPr lang="en-US" dirty="0"/>
              <a:t>Dianne </a:t>
            </a:r>
            <a:r>
              <a:rPr lang="en-US" dirty="0" err="1"/>
              <a:t>Phakonekham</a:t>
            </a:r>
            <a:r>
              <a:rPr lang="en-US" dirty="0"/>
              <a:t> </a:t>
            </a:r>
            <a:r>
              <a:rPr lang="en-US" dirty="0" smtClean="0"/>
              <a:t>MS, Executive </a:t>
            </a:r>
            <a:r>
              <a:rPr lang="en-US" dirty="0"/>
              <a:t>Director</a:t>
            </a:r>
          </a:p>
          <a:p>
            <a:r>
              <a:rPr lang="en-US" dirty="0"/>
              <a:t>Big Brothers Big Sisters of Central California</a:t>
            </a:r>
          </a:p>
          <a:p>
            <a:r>
              <a:rPr lang="en-US" dirty="0" smtClean="0"/>
              <a:t> </a:t>
            </a:r>
            <a:endParaRPr lang="en-US" dirty="0"/>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14</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Tree>
    <p:extLst>
      <p:ext uri="{BB962C8B-B14F-4D97-AF65-F5344CB8AC3E}">
        <p14:creationId xmlns:p14="http://schemas.microsoft.com/office/powerpoint/2010/main" val="19353608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707573"/>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Text Placeholder 14"/>
          <p:cNvSpPr>
            <a:spLocks noGrp="1"/>
          </p:cNvSpPr>
          <p:nvPr>
            <p:ph type="body" sz="quarter" idx="11"/>
          </p:nvPr>
        </p:nvSpPr>
        <p:spPr>
          <a:xfrm>
            <a:off x="6096000" y="1326007"/>
            <a:ext cx="5671764" cy="1311128"/>
          </a:xfrm>
        </p:spPr>
        <p:txBody>
          <a:bodyPr/>
          <a:lstStyle/>
          <a:p>
            <a:pPr lvl="1"/>
            <a:r>
              <a:rPr lang="en-US" sz="2200" dirty="0" smtClean="0"/>
              <a:t>Imminent need for a designated area for RC operations to make Fresno Air Terminal airspace safer by reducing the chance of incursions in controlled airspace</a:t>
            </a:r>
            <a:endParaRPr lang="en-US" sz="2200" dirty="0"/>
          </a:p>
        </p:txBody>
      </p:sp>
      <p:sp>
        <p:nvSpPr>
          <p:cNvPr id="32" name="Title 31"/>
          <p:cNvSpPr>
            <a:spLocks noGrp="1"/>
          </p:cNvSpPr>
          <p:nvPr>
            <p:ph type="title"/>
          </p:nvPr>
        </p:nvSpPr>
        <p:spPr>
          <a:xfrm>
            <a:off x="555244" y="0"/>
            <a:ext cx="4083304" cy="914096"/>
          </a:xfrm>
        </p:spPr>
        <p:txBody>
          <a:bodyPr/>
          <a:lstStyle/>
          <a:p>
            <a:r>
              <a:rPr lang="en-US" b="1" dirty="0" smtClean="0">
                <a:gradFill>
                  <a:gsLst>
                    <a:gs pos="15000">
                      <a:schemeClr val="bg1"/>
                    </a:gs>
                    <a:gs pos="47000">
                      <a:schemeClr val="bg1"/>
                    </a:gs>
                  </a:gsLst>
                  <a:lin ang="5400000" scaled="1"/>
                </a:gradFill>
              </a:rPr>
              <a:t>Airspace Safety</a:t>
            </a:r>
            <a:endParaRPr lang="en-US" b="1" dirty="0">
              <a:gradFill>
                <a:gsLst>
                  <a:gs pos="15000">
                    <a:schemeClr val="bg1"/>
                  </a:gs>
                  <a:gs pos="47000">
                    <a:schemeClr val="bg1"/>
                  </a:gs>
                </a:gsLst>
                <a:lin ang="5400000" scaled="1"/>
              </a:gradFill>
            </a:endParaRPr>
          </a:p>
        </p:txBody>
      </p:sp>
      <p:sp>
        <p:nvSpPr>
          <p:cNvPr id="21" name="Text Placeholder 20"/>
          <p:cNvSpPr>
            <a:spLocks noGrp="1"/>
          </p:cNvSpPr>
          <p:nvPr>
            <p:ph type="body" sz="quarter" idx="12"/>
          </p:nvPr>
        </p:nvSpPr>
        <p:spPr>
          <a:xfrm>
            <a:off x="6096000" y="3201525"/>
            <a:ext cx="5671764" cy="701731"/>
          </a:xfrm>
        </p:spPr>
        <p:txBody>
          <a:bodyPr/>
          <a:lstStyle/>
          <a:p>
            <a:r>
              <a:rPr lang="en-US" b="0" dirty="0" smtClean="0"/>
              <a:t>There have been multiple incursions by RC aircraft and local air traffic in recent years.</a:t>
            </a:r>
            <a:endParaRPr lang="en-US" b="0" dirty="0"/>
          </a:p>
        </p:txBody>
      </p:sp>
      <p:sp>
        <p:nvSpPr>
          <p:cNvPr id="22" name="Text Placeholder 21"/>
          <p:cNvSpPr>
            <a:spLocks noGrp="1"/>
          </p:cNvSpPr>
          <p:nvPr>
            <p:ph type="body" sz="quarter" idx="13"/>
          </p:nvPr>
        </p:nvSpPr>
        <p:spPr>
          <a:xfrm>
            <a:off x="6096000" y="4654426"/>
            <a:ext cx="5671764" cy="1006429"/>
          </a:xfrm>
        </p:spPr>
        <p:txBody>
          <a:bodyPr/>
          <a:lstStyle/>
          <a:p>
            <a:r>
              <a:rPr lang="en-US" b="0" dirty="0" smtClean="0"/>
              <a:t>An RC Park would attract RC enthusiasts to a designated, safe area clear of other air traffic.</a:t>
            </a:r>
            <a:endParaRPr lang="en-US" b="0" dirty="0"/>
          </a:p>
        </p:txBody>
      </p:sp>
      <p:sp>
        <p:nvSpPr>
          <p:cNvPr id="66" name="Slide Number Placeholder 65"/>
          <p:cNvSpPr>
            <a:spLocks noGrp="1"/>
          </p:cNvSpPr>
          <p:nvPr>
            <p:ph type="sldNum" sz="quarter" idx="4"/>
          </p:nvPr>
        </p:nvSpPr>
        <p:spPr/>
        <p:txBody>
          <a:bodyPr/>
          <a:lstStyle/>
          <a:p>
            <a:fld id="{4997E989-D798-4C62-8E93-3D2D613C2488}" type="slidenum">
              <a:rPr lang="en-US" smtClean="0"/>
              <a:pPr/>
              <a:t>15</a:t>
            </a:fld>
            <a:endParaRPr lang="en-US"/>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8697" y="2299855"/>
            <a:ext cx="4909939" cy="3865271"/>
          </a:xfrm>
          <a:prstGeom prst="rect">
            <a:avLst/>
          </a:prstGeom>
        </p:spPr>
      </p:pic>
    </p:spTree>
    <p:extLst>
      <p:ext uri="{BB962C8B-B14F-4D97-AF65-F5344CB8AC3E}">
        <p14:creationId xmlns:p14="http://schemas.microsoft.com/office/powerpoint/2010/main" val="28917519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par>
                          <p:cTn id="13" fill="hold">
                            <p:stCondLst>
                              <p:cond delay="1500"/>
                            </p:stCondLst>
                            <p:childTnLst>
                              <p:par>
                                <p:cTn id="14" presetID="10" presetClass="entr" presetSubtype="0" fill="hold" grpId="0" nodeType="afterEffect">
                                  <p:stCondLst>
                                    <p:cond delay="2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750"/>
                                        <p:tgtEl>
                                          <p:spTgt spid="21"/>
                                        </p:tgtEl>
                                      </p:cBhvr>
                                    </p:animEffect>
                                  </p:childTnLst>
                                </p:cTn>
                              </p:par>
                            </p:childTnLst>
                          </p:cTn>
                        </p:par>
                        <p:par>
                          <p:cTn id="17" fill="hold">
                            <p:stCondLst>
                              <p:cond delay="2500"/>
                            </p:stCondLst>
                            <p:childTnLst>
                              <p:par>
                                <p:cTn id="18" presetID="10" presetClass="entr" presetSubtype="0" fill="hold" grpId="0" nodeType="afterEffect">
                                  <p:stCondLst>
                                    <p:cond delay="25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04800" y="1610041"/>
            <a:ext cx="11887200" cy="3637919"/>
          </a:xfrm>
        </p:spPr>
        <p:txBody>
          <a:bodyPr/>
          <a:lstStyle/>
          <a:p>
            <a:r>
              <a:rPr lang="en-US" sz="3200" dirty="0" smtClean="0"/>
              <a:t>“</a:t>
            </a:r>
            <a:r>
              <a:rPr lang="en-US" sz="3200" b="1" dirty="0" smtClean="0">
                <a:solidFill>
                  <a:schemeClr val="tx1">
                    <a:lumMod val="95000"/>
                    <a:lumOff val="5000"/>
                  </a:schemeClr>
                </a:solidFill>
              </a:rPr>
              <a:t>Aerial incursions </a:t>
            </a:r>
            <a:r>
              <a:rPr lang="en-US" sz="3200" dirty="0" smtClean="0"/>
              <a:t>between our department’s helicopter and radio controlled aircraft is a growing concern. It is a serious safety hazard to the low flying aircraft in Fresno County. A designated area for modeling activity is a big step in the right direction. </a:t>
            </a:r>
            <a:r>
              <a:rPr lang="en-US" sz="3200" b="1" dirty="0" smtClean="0"/>
              <a:t>This effort is long past due…..The Sheriffs office is fully supportive of Clovis Area Modelers efforts of creating an RC park. It would be a great benefit to our county in many ways.</a:t>
            </a:r>
            <a:r>
              <a:rPr lang="en-US" sz="3200" dirty="0" smtClean="0"/>
              <a:t>”</a:t>
            </a:r>
            <a:endParaRPr lang="en-US" sz="3200" b="1" dirty="0" smtClean="0"/>
          </a:p>
        </p:txBody>
      </p:sp>
      <p:sp>
        <p:nvSpPr>
          <p:cNvPr id="3" name="Text Placeholder 2"/>
          <p:cNvSpPr>
            <a:spLocks noGrp="1"/>
          </p:cNvSpPr>
          <p:nvPr>
            <p:ph type="body" sz="quarter" idx="14"/>
          </p:nvPr>
        </p:nvSpPr>
        <p:spPr>
          <a:xfrm>
            <a:off x="3865562" y="5276808"/>
            <a:ext cx="8097838" cy="369332"/>
          </a:xfrm>
        </p:spPr>
        <p:txBody>
          <a:bodyPr/>
          <a:lstStyle/>
          <a:p>
            <a:r>
              <a:rPr lang="en-US" dirty="0" smtClean="0"/>
              <a:t>— Fresno County Sheriff, Margaret Mims</a:t>
            </a:r>
            <a:endParaRPr lang="en-US" dirty="0"/>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16</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Tree>
    <p:extLst>
      <p:ext uri="{BB962C8B-B14F-4D97-AF65-F5344CB8AC3E}">
        <p14:creationId xmlns:p14="http://schemas.microsoft.com/office/powerpoint/2010/main" val="18799800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707573"/>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Text Placeholder 14"/>
          <p:cNvSpPr>
            <a:spLocks noGrp="1"/>
          </p:cNvSpPr>
          <p:nvPr>
            <p:ph type="body" sz="quarter" idx="11"/>
          </p:nvPr>
        </p:nvSpPr>
        <p:spPr>
          <a:xfrm>
            <a:off x="8076128" y="3625954"/>
            <a:ext cx="3194685" cy="1311128"/>
          </a:xfrm>
        </p:spPr>
        <p:txBody>
          <a:bodyPr/>
          <a:lstStyle/>
          <a:p>
            <a:pPr lvl="1"/>
            <a:r>
              <a:rPr lang="en-US" sz="2200" dirty="0"/>
              <a:t>A </a:t>
            </a:r>
            <a:r>
              <a:rPr lang="en-US" sz="2200" dirty="0" smtClean="0"/>
              <a:t>recreational </a:t>
            </a:r>
            <a:r>
              <a:rPr lang="en-US" sz="2200" dirty="0"/>
              <a:t>benefit to all age </a:t>
            </a:r>
            <a:r>
              <a:rPr lang="en-US" sz="2200" dirty="0" smtClean="0"/>
              <a:t>groups. From children to retirees, we can all enjoy this </a:t>
            </a:r>
            <a:r>
              <a:rPr lang="en-US" sz="2200" dirty="0"/>
              <a:t>hobby.</a:t>
            </a:r>
          </a:p>
        </p:txBody>
      </p:sp>
      <p:sp>
        <p:nvSpPr>
          <p:cNvPr id="32" name="Title 31"/>
          <p:cNvSpPr>
            <a:spLocks noGrp="1"/>
          </p:cNvSpPr>
          <p:nvPr>
            <p:ph type="title"/>
          </p:nvPr>
        </p:nvSpPr>
        <p:spPr>
          <a:xfrm>
            <a:off x="555244" y="0"/>
            <a:ext cx="4083304" cy="914096"/>
          </a:xfrm>
        </p:spPr>
        <p:txBody>
          <a:bodyPr/>
          <a:lstStyle/>
          <a:p>
            <a:r>
              <a:rPr lang="en-US" b="1" dirty="0" smtClean="0">
                <a:gradFill>
                  <a:gsLst>
                    <a:gs pos="15000">
                      <a:schemeClr val="bg1"/>
                    </a:gs>
                    <a:gs pos="47000">
                      <a:schemeClr val="bg1"/>
                    </a:gs>
                  </a:gsLst>
                  <a:lin ang="5400000" scaled="1"/>
                </a:gradFill>
              </a:rPr>
              <a:t>Community Benefits</a:t>
            </a:r>
            <a:endParaRPr lang="en-US" b="1" dirty="0">
              <a:gradFill>
                <a:gsLst>
                  <a:gs pos="15000">
                    <a:schemeClr val="bg1"/>
                  </a:gs>
                  <a:gs pos="47000">
                    <a:schemeClr val="bg1"/>
                  </a:gs>
                </a:gsLst>
                <a:lin ang="5400000" scaled="1"/>
              </a:gradFill>
            </a:endParaRPr>
          </a:p>
        </p:txBody>
      </p:sp>
      <p:sp>
        <p:nvSpPr>
          <p:cNvPr id="21" name="Text Placeholder 20"/>
          <p:cNvSpPr>
            <a:spLocks noGrp="1"/>
          </p:cNvSpPr>
          <p:nvPr>
            <p:ph type="body" sz="quarter" idx="12"/>
          </p:nvPr>
        </p:nvSpPr>
        <p:spPr>
          <a:xfrm>
            <a:off x="4638548" y="1041612"/>
            <a:ext cx="7353155" cy="1920526"/>
          </a:xfrm>
        </p:spPr>
        <p:txBody>
          <a:bodyPr/>
          <a:lstStyle/>
          <a:p>
            <a:r>
              <a:rPr lang="en-US" b="0" dirty="0"/>
              <a:t>Financial benefit to Clovis </a:t>
            </a:r>
            <a:r>
              <a:rPr lang="en-US" b="0" dirty="0" smtClean="0"/>
              <a:t>businesses</a:t>
            </a:r>
            <a:r>
              <a:rPr lang="en-US" b="0" dirty="0"/>
              <a:t>: schools, </a:t>
            </a:r>
            <a:r>
              <a:rPr lang="en-US" b="0" dirty="0" smtClean="0"/>
              <a:t>hotels</a:t>
            </a:r>
            <a:r>
              <a:rPr lang="en-US" b="0" dirty="0"/>
              <a:t>, restaurants, convenience stores </a:t>
            </a:r>
            <a:r>
              <a:rPr lang="en-US" b="0" dirty="0" smtClean="0"/>
              <a:t>would </a:t>
            </a:r>
            <a:r>
              <a:rPr lang="en-US" b="0" dirty="0"/>
              <a:t>provide a venue for national and international modeling events and competitions that desire to be conveniently located in central California.</a:t>
            </a:r>
            <a:br>
              <a:rPr lang="en-US" b="0" dirty="0"/>
            </a:br>
            <a:endParaRPr lang="en-US" b="0" dirty="0"/>
          </a:p>
        </p:txBody>
      </p:sp>
      <p:sp>
        <p:nvSpPr>
          <p:cNvPr id="66" name="Slide Number Placeholder 65"/>
          <p:cNvSpPr>
            <a:spLocks noGrp="1"/>
          </p:cNvSpPr>
          <p:nvPr>
            <p:ph type="sldNum" sz="quarter" idx="4"/>
          </p:nvPr>
        </p:nvSpPr>
        <p:spPr/>
        <p:txBody>
          <a:bodyPr/>
          <a:lstStyle/>
          <a:p>
            <a:fld id="{4997E989-D798-4C62-8E93-3D2D613C2488}" type="slidenum">
              <a:rPr lang="en-US" smtClean="0"/>
              <a:pPr/>
              <a:t>17</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l="19957" t="23507" r="19936" b="23150"/>
          <a:stretch/>
        </p:blipFill>
        <p:spPr>
          <a:xfrm>
            <a:off x="352697" y="2866097"/>
            <a:ext cx="7325650" cy="3672226"/>
          </a:xfrm>
          <a:prstGeom prst="rect">
            <a:avLst/>
          </a:prstGeom>
        </p:spPr>
      </p:pic>
    </p:spTree>
    <p:extLst>
      <p:ext uri="{BB962C8B-B14F-4D97-AF65-F5344CB8AC3E}">
        <p14:creationId xmlns:p14="http://schemas.microsoft.com/office/powerpoint/2010/main" val="30413940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par>
                          <p:cTn id="13" fill="hold">
                            <p:stCondLst>
                              <p:cond delay="1500"/>
                            </p:stCondLst>
                            <p:childTnLst>
                              <p:par>
                                <p:cTn id="14" presetID="10" presetClass="entr" presetSubtype="0" fill="hold" grpId="0" nodeType="afterEffect">
                                  <p:stCondLst>
                                    <p:cond delay="2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04800" y="2718036"/>
            <a:ext cx="11887200" cy="1421928"/>
          </a:xfrm>
        </p:spPr>
        <p:txBody>
          <a:bodyPr/>
          <a:lstStyle/>
          <a:p>
            <a:r>
              <a:rPr lang="en-US" sz="3200" b="1" dirty="0" smtClean="0"/>
              <a:t>“It is an ideal pastime in which to involve today’s youth. </a:t>
            </a:r>
            <a:r>
              <a:rPr lang="en-US" sz="3200" dirty="0" smtClean="0"/>
              <a:t>The sport can continue, however, only as long as flying sites are available to local chapters around the country.”</a:t>
            </a:r>
            <a:endParaRPr lang="en-US" sz="3200" b="1" dirty="0" smtClean="0"/>
          </a:p>
        </p:txBody>
      </p:sp>
      <p:sp>
        <p:nvSpPr>
          <p:cNvPr id="3" name="Text Placeholder 2"/>
          <p:cNvSpPr>
            <a:spLocks noGrp="1"/>
          </p:cNvSpPr>
          <p:nvPr>
            <p:ph type="body" sz="quarter" idx="14"/>
          </p:nvPr>
        </p:nvSpPr>
        <p:spPr>
          <a:xfrm>
            <a:off x="3865562" y="5276808"/>
            <a:ext cx="8097838" cy="369332"/>
          </a:xfrm>
        </p:spPr>
        <p:txBody>
          <a:bodyPr/>
          <a:lstStyle/>
          <a:p>
            <a:r>
              <a:rPr lang="en-US" dirty="0" smtClean="0"/>
              <a:t>— Deputy Director NASA, Captain USN James D </a:t>
            </a:r>
            <a:r>
              <a:rPr lang="en-US" dirty="0" err="1" smtClean="0"/>
              <a:t>Weatherbee</a:t>
            </a:r>
            <a:endParaRPr lang="en-US" dirty="0"/>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18</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Tree>
    <p:extLst>
      <p:ext uri="{BB962C8B-B14F-4D97-AF65-F5344CB8AC3E}">
        <p14:creationId xmlns:p14="http://schemas.microsoft.com/office/powerpoint/2010/main" val="10800889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1000"/>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8658" y="3493674"/>
            <a:ext cx="2377440" cy="1615827"/>
          </a:xfrm>
        </p:spPr>
        <p:txBody>
          <a:bodyPr/>
          <a:lstStyle/>
          <a:p>
            <a:r>
              <a:rPr lang="en-US" dirty="0" smtClean="0">
                <a:solidFill>
                  <a:srgbClr val="FFFF00"/>
                </a:solidFill>
              </a:rPr>
              <a:t>The flood plain contains over 5,000 acres of underutilized land</a:t>
            </a:r>
            <a:endParaRPr lang="en-US" dirty="0">
              <a:solidFill>
                <a:srgbClr val="FFFF00"/>
              </a:solidFill>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pPr/>
              <a:t>19</a:t>
            </a:fld>
            <a:endParaRPr lang="en-US"/>
          </a:p>
        </p:txBody>
      </p:sp>
      <p:sp>
        <p:nvSpPr>
          <p:cNvPr id="7" name="Content Placeholder 6"/>
          <p:cNvSpPr>
            <a:spLocks noGrp="1"/>
          </p:cNvSpPr>
          <p:nvPr>
            <p:ph idx="14"/>
          </p:nvPr>
        </p:nvSpPr>
        <p:spPr>
          <a:xfrm>
            <a:off x="2483635" y="3493674"/>
            <a:ext cx="2377440" cy="1615827"/>
          </a:xfrm>
        </p:spPr>
        <p:txBody>
          <a:bodyPr/>
          <a:lstStyle/>
          <a:p>
            <a:r>
              <a:rPr lang="en-US" dirty="0" smtClean="0">
                <a:solidFill>
                  <a:srgbClr val="FFFF00"/>
                </a:solidFill>
              </a:rPr>
              <a:t>The RC park area of operation would encompass approx. 20 acres</a:t>
            </a:r>
            <a:endParaRPr lang="en-US" dirty="0">
              <a:solidFill>
                <a:srgbClr val="FFFF00"/>
              </a:solidFill>
            </a:endParaRPr>
          </a:p>
        </p:txBody>
      </p:sp>
      <p:sp>
        <p:nvSpPr>
          <p:cNvPr id="8" name="Content Placeholder 7"/>
          <p:cNvSpPr>
            <a:spLocks noGrp="1"/>
          </p:cNvSpPr>
          <p:nvPr>
            <p:ph idx="15"/>
          </p:nvPr>
        </p:nvSpPr>
        <p:spPr>
          <a:xfrm>
            <a:off x="4898612" y="3493674"/>
            <a:ext cx="2377440" cy="2048766"/>
          </a:xfrm>
        </p:spPr>
        <p:txBody>
          <a:bodyPr/>
          <a:lstStyle/>
          <a:p>
            <a:r>
              <a:rPr lang="en-US" dirty="0" smtClean="0">
                <a:solidFill>
                  <a:srgbClr val="FFFF00"/>
                </a:solidFill>
              </a:rPr>
              <a:t>Already designated </a:t>
            </a:r>
            <a:r>
              <a:rPr lang="en-US" dirty="0">
                <a:solidFill>
                  <a:srgbClr val="FFFF00"/>
                </a:solidFill>
              </a:rPr>
              <a:t>as a future regional park in Clovis general plan</a:t>
            </a:r>
          </a:p>
          <a:p>
            <a:endParaRPr lang="en-US" dirty="0"/>
          </a:p>
        </p:txBody>
      </p:sp>
      <p:sp>
        <p:nvSpPr>
          <p:cNvPr id="9" name="Content Placeholder 8"/>
          <p:cNvSpPr>
            <a:spLocks noGrp="1"/>
          </p:cNvSpPr>
          <p:nvPr>
            <p:ph idx="16"/>
          </p:nvPr>
        </p:nvSpPr>
        <p:spPr>
          <a:xfrm>
            <a:off x="7313589" y="3493674"/>
            <a:ext cx="2377440" cy="1744067"/>
          </a:xfrm>
        </p:spPr>
        <p:txBody>
          <a:bodyPr/>
          <a:lstStyle/>
          <a:p>
            <a:r>
              <a:rPr lang="en-US" dirty="0" smtClean="0">
                <a:solidFill>
                  <a:srgbClr val="FFFF00"/>
                </a:solidFill>
              </a:rPr>
              <a:t>Many other parks have been located in flood plains</a:t>
            </a:r>
            <a:endParaRPr lang="en-US" dirty="0">
              <a:solidFill>
                <a:srgbClr val="FFFF00"/>
              </a:solidFill>
            </a:endParaRPr>
          </a:p>
          <a:p>
            <a:endParaRPr lang="en-US" dirty="0"/>
          </a:p>
        </p:txBody>
      </p:sp>
      <p:sp>
        <p:nvSpPr>
          <p:cNvPr id="33" name="Content Placeholder 32"/>
          <p:cNvSpPr>
            <a:spLocks noGrp="1"/>
          </p:cNvSpPr>
          <p:nvPr>
            <p:ph idx="17"/>
          </p:nvPr>
        </p:nvSpPr>
        <p:spPr>
          <a:xfrm>
            <a:off x="9728566" y="3493674"/>
            <a:ext cx="2377440" cy="1006429"/>
          </a:xfrm>
        </p:spPr>
        <p:txBody>
          <a:bodyPr/>
          <a:lstStyle/>
          <a:p>
            <a:r>
              <a:rPr lang="en-US" dirty="0" smtClean="0">
                <a:solidFill>
                  <a:srgbClr val="FFFF00"/>
                </a:solidFill>
              </a:rPr>
              <a:t>Noise will never be a factor in this area.</a:t>
            </a:r>
            <a:endParaRPr lang="en-US" dirty="0">
              <a:solidFill>
                <a:srgbClr val="FFFF00"/>
              </a:solidFill>
            </a:endParaRPr>
          </a:p>
        </p:txBody>
      </p:sp>
      <p:sp>
        <p:nvSpPr>
          <p:cNvPr id="5" name="Text Placeholder 4"/>
          <p:cNvSpPr>
            <a:spLocks noGrp="1"/>
          </p:cNvSpPr>
          <p:nvPr>
            <p:ph type="body" sz="quarter" idx="13"/>
          </p:nvPr>
        </p:nvSpPr>
        <p:spPr>
          <a:xfrm>
            <a:off x="0" y="470361"/>
            <a:ext cx="12192000" cy="978729"/>
          </a:xfrm>
          <a:effectLst>
            <a:innerShdw blurRad="114300">
              <a:prstClr val="black"/>
            </a:innerShdw>
          </a:effectLst>
        </p:spPr>
        <p:txBody>
          <a:bodyPr/>
          <a:lstStyle/>
          <a:p>
            <a:r>
              <a:rPr lang="en-US" b="1" dirty="0"/>
              <a:t>THE STAGE HAS BEEN SET</a:t>
            </a:r>
            <a:r>
              <a:rPr lang="en-US" dirty="0"/>
              <a:t/>
            </a:r>
            <a:br>
              <a:rPr lang="en-US" dirty="0"/>
            </a:br>
            <a:r>
              <a:rPr lang="en-US" dirty="0" smtClean="0"/>
              <a:t>The Answer: RC Park in the Big Dry Creek Flood Plain </a:t>
            </a:r>
            <a:endParaRPr lang="en-US" dirty="0"/>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dirty="0"/>
              <a:t>3</a:t>
            </a:r>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dirty="0"/>
              <a:t>5</a:t>
            </a:r>
          </a:p>
        </p:txBody>
      </p:sp>
    </p:spTree>
    <p:extLst>
      <p:ext uri="{BB962C8B-B14F-4D97-AF65-F5344CB8AC3E}">
        <p14:creationId xmlns:p14="http://schemas.microsoft.com/office/powerpoint/2010/main" val="2161256907"/>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t="6857" r="357" b="76381"/>
          <a:stretch/>
        </p:blipFill>
        <p:spPr>
          <a:xfrm>
            <a:off x="0" y="0"/>
            <a:ext cx="12192000" cy="1149531"/>
          </a:xfrm>
        </p:spPr>
      </p:pic>
      <p:sp>
        <p:nvSpPr>
          <p:cNvPr id="3" name="Slide Number Placeholder 2"/>
          <p:cNvSpPr>
            <a:spLocks noGrp="1"/>
          </p:cNvSpPr>
          <p:nvPr>
            <p:ph type="sldNum" sz="quarter" idx="12"/>
          </p:nvPr>
        </p:nvSpPr>
        <p:spPr/>
        <p:txBody>
          <a:bodyPr/>
          <a:lstStyle/>
          <a:p>
            <a:fld id="{5AE1514C-5E56-4738-A1FF-4B1CFD2A3E36}" type="slidenum">
              <a:rPr lang="en-US" smtClean="0"/>
              <a:t>2</a:t>
            </a:fld>
            <a:endParaRPr lang="en-US"/>
          </a:p>
        </p:txBody>
      </p:sp>
      <p:sp>
        <p:nvSpPr>
          <p:cNvPr id="4" name="Title 3"/>
          <p:cNvSpPr>
            <a:spLocks noGrp="1"/>
          </p:cNvSpPr>
          <p:nvPr>
            <p:ph type="title"/>
          </p:nvPr>
        </p:nvSpPr>
        <p:spPr>
          <a:xfrm>
            <a:off x="1365250" y="1389642"/>
            <a:ext cx="8804365" cy="590931"/>
          </a:xfrm>
        </p:spPr>
        <p:txBody>
          <a:bodyPr/>
          <a:lstStyle/>
          <a:p>
            <a:pPr algn="ctr"/>
            <a:r>
              <a:rPr lang="en-US" sz="3600" dirty="0" smtClean="0"/>
              <a:t>Mission Statement</a:t>
            </a:r>
            <a:endParaRPr lang="en-US" sz="3600" dirty="0"/>
          </a:p>
        </p:txBody>
      </p:sp>
      <p:sp>
        <p:nvSpPr>
          <p:cNvPr id="5" name="Text Placeholder 4"/>
          <p:cNvSpPr>
            <a:spLocks noGrp="1"/>
          </p:cNvSpPr>
          <p:nvPr>
            <p:ph type="body" sz="quarter" idx="13"/>
          </p:nvPr>
        </p:nvSpPr>
        <p:spPr>
          <a:xfrm>
            <a:off x="888790" y="2597894"/>
            <a:ext cx="10414420" cy="2419124"/>
          </a:xfrm>
        </p:spPr>
        <p:txBody>
          <a:bodyPr/>
          <a:lstStyle/>
          <a:p>
            <a:r>
              <a:rPr lang="en-US" sz="2800" dirty="0" smtClean="0"/>
              <a:t>We </a:t>
            </a:r>
            <a:r>
              <a:rPr lang="en-US" sz="2800" dirty="0"/>
              <a:t>are dedicated to sharing our love of radio-controlled modeling </a:t>
            </a:r>
            <a:r>
              <a:rPr lang="en-US" sz="2800" dirty="0" smtClean="0"/>
              <a:t>within the community </a:t>
            </a:r>
            <a:r>
              <a:rPr lang="en-US" sz="2800" dirty="0"/>
              <a:t>in which we live. It is our goal to provide a </a:t>
            </a:r>
            <a:r>
              <a:rPr lang="en-US" sz="2800" dirty="0" smtClean="0"/>
              <a:t>safe, educational, and fun </a:t>
            </a:r>
            <a:r>
              <a:rPr lang="en-US" sz="2800" dirty="0"/>
              <a:t>venue </a:t>
            </a:r>
            <a:r>
              <a:rPr lang="en-US" sz="2800" dirty="0" smtClean="0"/>
              <a:t>to practice this hobby through the establishment of a local RC park. </a:t>
            </a:r>
            <a:endParaRPr lang="en-US" sz="2800" dirty="0"/>
          </a:p>
        </p:txBody>
      </p:sp>
    </p:spTree>
    <p:extLst>
      <p:ext uri="{BB962C8B-B14F-4D97-AF65-F5344CB8AC3E}">
        <p14:creationId xmlns:p14="http://schemas.microsoft.com/office/powerpoint/2010/main" val="100458508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42" y="2379147"/>
            <a:ext cx="11811701" cy="625641"/>
          </a:xfrm>
        </p:spPr>
        <p:txBody>
          <a:bodyPr/>
          <a:lstStyle/>
          <a:p>
            <a:r>
              <a:rPr lang="en-US" dirty="0" smtClean="0"/>
              <a:t>(14) RC Clubs located in a Flood Plain</a:t>
            </a:r>
            <a:endParaRPr lang="en-US" dirty="0"/>
          </a:p>
        </p:txBody>
      </p:sp>
      <p:sp>
        <p:nvSpPr>
          <p:cNvPr id="5" name="Text Placeholder 4"/>
          <p:cNvSpPr>
            <a:spLocks noGrp="1"/>
          </p:cNvSpPr>
          <p:nvPr>
            <p:ph type="body" sz="quarter" idx="12"/>
          </p:nvPr>
        </p:nvSpPr>
        <p:spPr>
          <a:xfrm>
            <a:off x="4796930" y="558295"/>
            <a:ext cx="2609433" cy="1200329"/>
          </a:xfrm>
        </p:spPr>
        <p:txBody>
          <a:bodyPr/>
          <a:lstStyle/>
          <a:p>
            <a:r>
              <a:rPr lang="en-US" dirty="0" smtClean="0"/>
              <a:t>FACT</a:t>
            </a:r>
            <a:endParaRPr lang="en-US" dirty="0"/>
          </a:p>
        </p:txBody>
      </p:sp>
      <p:sp>
        <p:nvSpPr>
          <p:cNvPr id="9" name="TextBox 8"/>
          <p:cNvSpPr txBox="1"/>
          <p:nvPr/>
        </p:nvSpPr>
        <p:spPr>
          <a:xfrm>
            <a:off x="4140926" y="3422468"/>
            <a:ext cx="6727371" cy="923330"/>
          </a:xfrm>
          <a:prstGeom prst="rect">
            <a:avLst/>
          </a:prstGeom>
          <a:noFill/>
        </p:spPr>
        <p:txBody>
          <a:bodyPr wrap="square" rtlCol="0">
            <a:spAutoFit/>
          </a:bodyPr>
          <a:lstStyle/>
          <a:p>
            <a:r>
              <a:rPr lang="en-US" dirty="0" smtClean="0"/>
              <a:t>D AD </a:t>
            </a:r>
            <a:r>
              <a:rPr lang="en-US" dirty="0" err="1" smtClean="0"/>
              <a:t>AD</a:t>
            </a:r>
            <a:r>
              <a:rPr lang="en-US" dirty="0" smtClean="0"/>
              <a:t> A </a:t>
            </a:r>
          </a:p>
          <a:p>
            <a:endParaRPr lang="en-US" dirty="0"/>
          </a:p>
          <a:p>
            <a:r>
              <a:rPr lang="en-US" dirty="0" smtClean="0"/>
              <a:t>AD A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627565732"/>
              </p:ext>
            </p:extLst>
          </p:nvPr>
        </p:nvGraphicFramePr>
        <p:xfrm>
          <a:off x="1726881" y="3144015"/>
          <a:ext cx="8749528" cy="3180895"/>
        </p:xfrm>
        <a:graphic>
          <a:graphicData uri="http://schemas.openxmlformats.org/drawingml/2006/table">
            <a:tbl>
              <a:tblPr>
                <a:tableStyleId>{5C22544A-7EE6-4342-B048-85BDC9FD1C3A}</a:tableStyleId>
              </a:tblPr>
              <a:tblGrid>
                <a:gridCol w="5433473">
                  <a:extLst>
                    <a:ext uri="{9D8B030D-6E8A-4147-A177-3AD203B41FA5}">
                      <a16:colId xmlns:a16="http://schemas.microsoft.com/office/drawing/2014/main" val="889208712"/>
                    </a:ext>
                  </a:extLst>
                </a:gridCol>
                <a:gridCol w="2302230">
                  <a:extLst>
                    <a:ext uri="{9D8B030D-6E8A-4147-A177-3AD203B41FA5}">
                      <a16:colId xmlns:a16="http://schemas.microsoft.com/office/drawing/2014/main" val="2609623653"/>
                    </a:ext>
                  </a:extLst>
                </a:gridCol>
                <a:gridCol w="1013825">
                  <a:extLst>
                    <a:ext uri="{9D8B030D-6E8A-4147-A177-3AD203B41FA5}">
                      <a16:colId xmlns:a16="http://schemas.microsoft.com/office/drawing/2014/main" val="1034759407"/>
                    </a:ext>
                  </a:extLst>
                </a:gridCol>
              </a:tblGrid>
              <a:tr h="227667">
                <a:tc>
                  <a:txBody>
                    <a:bodyPr/>
                    <a:lstStyle/>
                    <a:p>
                      <a:pPr algn="l" fontAlgn="b"/>
                      <a:r>
                        <a:rPr lang="en-US" sz="1400" u="none" strike="noStrike">
                          <a:effectLst/>
                        </a:rPr>
                        <a:t>Bartlesville Falcons Model Club</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Independence</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KS</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3929300192"/>
                  </a:ext>
                </a:extLst>
              </a:tr>
              <a:tr h="227667">
                <a:tc>
                  <a:txBody>
                    <a:bodyPr/>
                    <a:lstStyle/>
                    <a:p>
                      <a:pPr algn="l" fontAlgn="b"/>
                      <a:r>
                        <a:rPr lang="en-US" sz="1400" u="none" strike="noStrike">
                          <a:effectLst/>
                        </a:rPr>
                        <a:t>BEAUMONT RADIO CONTROL CLUB</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BEAUMONT</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TX</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3627978593"/>
                  </a:ext>
                </a:extLst>
              </a:tr>
              <a:tr h="227667">
                <a:tc>
                  <a:txBody>
                    <a:bodyPr/>
                    <a:lstStyle/>
                    <a:p>
                      <a:pPr algn="l" fontAlgn="b"/>
                      <a:r>
                        <a:rPr lang="en-US" sz="1400" u="none" strike="noStrike" dirty="0">
                          <a:effectLst/>
                        </a:rPr>
                        <a:t>BRCA</a:t>
                      </a:r>
                      <a:endParaRPr lang="en-US" sz="1400" b="0" i="0" u="none" strike="noStrike" dirty="0">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Bellevue</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NE</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643330372"/>
                  </a:ext>
                </a:extLst>
              </a:tr>
              <a:tr h="227667">
                <a:tc>
                  <a:txBody>
                    <a:bodyPr/>
                    <a:lstStyle/>
                    <a:p>
                      <a:pPr algn="l" fontAlgn="b"/>
                      <a:r>
                        <a:rPr lang="en-US" sz="1400" u="none" strike="noStrike">
                          <a:effectLst/>
                        </a:rPr>
                        <a:t>Broken Arrow Rotors</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Tulsa</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OK</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3820757545"/>
                  </a:ext>
                </a:extLst>
              </a:tr>
              <a:tr h="0">
                <a:tc>
                  <a:txBody>
                    <a:bodyPr/>
                    <a:lstStyle/>
                    <a:p>
                      <a:pPr algn="l" fontAlgn="b"/>
                      <a:r>
                        <a:rPr lang="en-US" sz="1400" u="none" strike="noStrike">
                          <a:effectLst/>
                        </a:rPr>
                        <a:t>Camarillo Flying Circus</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dirty="0">
                          <a:effectLst/>
                        </a:rPr>
                        <a:t>Oxnard</a:t>
                      </a:r>
                      <a:endParaRPr lang="en-US" sz="1400" b="0" i="0" u="none" strike="noStrike" dirty="0">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CA</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3199555432"/>
                  </a:ext>
                </a:extLst>
              </a:tr>
              <a:tr h="227667">
                <a:tc>
                  <a:txBody>
                    <a:bodyPr/>
                    <a:lstStyle/>
                    <a:p>
                      <a:pPr algn="l" fontAlgn="b"/>
                      <a:r>
                        <a:rPr lang="es-ES" sz="1400" u="none" strike="noStrike">
                          <a:effectLst/>
                        </a:rPr>
                        <a:t>CHULA VISTA MODEL &amp; RC CLUB</a:t>
                      </a:r>
                      <a:endParaRPr lang="es-E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Imperial Beach</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CA</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1952078073"/>
                  </a:ext>
                </a:extLst>
              </a:tr>
              <a:tr h="227667">
                <a:tc>
                  <a:txBody>
                    <a:bodyPr/>
                    <a:lstStyle/>
                    <a:p>
                      <a:pPr algn="l" fontAlgn="b"/>
                      <a:r>
                        <a:rPr lang="en-US" sz="1400" u="none" strike="noStrike" dirty="0">
                          <a:effectLst/>
                        </a:rPr>
                        <a:t>Hampshire County Radio Controllers</a:t>
                      </a:r>
                      <a:endParaRPr lang="en-US" sz="1400" b="0" i="0" u="none" strike="noStrike" dirty="0">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South Deerfield</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MA</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501611915"/>
                  </a:ext>
                </a:extLst>
              </a:tr>
              <a:tr h="227667">
                <a:tc>
                  <a:txBody>
                    <a:bodyPr/>
                    <a:lstStyle/>
                    <a:p>
                      <a:pPr algn="l" fontAlgn="b"/>
                      <a:r>
                        <a:rPr lang="en-US" sz="1400" u="none" strike="noStrike">
                          <a:effectLst/>
                        </a:rPr>
                        <a:t>Joliet Radio Control Club</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Minooka</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IL</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1068037638"/>
                  </a:ext>
                </a:extLst>
              </a:tr>
              <a:tr h="227667">
                <a:tc>
                  <a:txBody>
                    <a:bodyPr/>
                    <a:lstStyle/>
                    <a:p>
                      <a:pPr algn="l" fontAlgn="b"/>
                      <a:r>
                        <a:rPr lang="en-US" sz="1400" u="none" strike="noStrike">
                          <a:effectLst/>
                        </a:rPr>
                        <a:t>Midwest Air Wing R/C Club Inc.</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dirty="0">
                          <a:effectLst/>
                        </a:rPr>
                        <a:t>Edwardsville</a:t>
                      </a:r>
                      <a:endParaRPr lang="en-US" sz="1400" b="0" i="0" u="none" strike="noStrike" dirty="0">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IL</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981507227"/>
                  </a:ext>
                </a:extLst>
              </a:tr>
              <a:tr h="227667">
                <a:tc>
                  <a:txBody>
                    <a:bodyPr/>
                    <a:lstStyle/>
                    <a:p>
                      <a:pPr algn="l" fontAlgn="b"/>
                      <a:r>
                        <a:rPr lang="en-US" sz="1400" u="none" strike="noStrike">
                          <a:effectLst/>
                        </a:rPr>
                        <a:t>North Dallas RC Club  NDRCC</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Plano</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TX</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2710562058"/>
                  </a:ext>
                </a:extLst>
              </a:tr>
              <a:tr h="227667">
                <a:tc>
                  <a:txBody>
                    <a:bodyPr/>
                    <a:lstStyle/>
                    <a:p>
                      <a:pPr algn="l" fontAlgn="b"/>
                      <a:r>
                        <a:rPr lang="en-US" sz="1400" u="none" strike="noStrike">
                          <a:effectLst/>
                        </a:rPr>
                        <a:t>OKC RC FLYERS</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Edmond</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OK</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4187820920"/>
                  </a:ext>
                </a:extLst>
              </a:tr>
              <a:tr h="227667">
                <a:tc>
                  <a:txBody>
                    <a:bodyPr/>
                    <a:lstStyle/>
                    <a:p>
                      <a:pPr algn="l" fontAlgn="b"/>
                      <a:r>
                        <a:rPr lang="en-US" sz="1400" u="none" strike="noStrike">
                          <a:effectLst/>
                        </a:rPr>
                        <a:t>Rockvalley R/C Flyers</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Roscoe</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dirty="0">
                          <a:effectLst/>
                        </a:rPr>
                        <a:t>IL</a:t>
                      </a:r>
                      <a:endParaRPr lang="en-US" sz="1400" b="0" i="0" u="none" strike="noStrike" dirty="0">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154610297"/>
                  </a:ext>
                </a:extLst>
              </a:tr>
              <a:tr h="227667">
                <a:tc>
                  <a:txBody>
                    <a:bodyPr/>
                    <a:lstStyle/>
                    <a:p>
                      <a:pPr algn="l" fontAlgn="b"/>
                      <a:r>
                        <a:rPr lang="en-US" sz="1400" u="none" strike="noStrike">
                          <a:effectLst/>
                        </a:rPr>
                        <a:t>Society of Antique Modelers Chapter 7</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West Haven</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CT</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2844117206"/>
                  </a:ext>
                </a:extLst>
              </a:tr>
              <a:tr h="227667">
                <a:tc>
                  <a:txBody>
                    <a:bodyPr/>
                    <a:lstStyle/>
                    <a:p>
                      <a:pPr algn="l" fontAlgn="b"/>
                      <a:r>
                        <a:rPr lang="en-US" sz="1400" u="none" strike="noStrike">
                          <a:effectLst/>
                        </a:rPr>
                        <a:t>San Fernando Valley Flyers</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a:effectLst/>
                        </a:rPr>
                        <a:t>Los Angeles</a:t>
                      </a:r>
                      <a:endParaRPr lang="en-US" sz="1400" b="0" i="0" u="none" strike="noStrike">
                        <a:effectLst/>
                        <a:latin typeface="Microsoft Sans Serif" panose="020B0604020202020204" pitchFamily="34" charset="0"/>
                      </a:endParaRPr>
                    </a:p>
                  </a:txBody>
                  <a:tcPr marL="7864" marR="7864" marT="7864" marB="0" anchor="b">
                    <a:solidFill>
                      <a:srgbClr val="FFFF00"/>
                    </a:solidFill>
                  </a:tcPr>
                </a:tc>
                <a:tc>
                  <a:txBody>
                    <a:bodyPr/>
                    <a:lstStyle/>
                    <a:p>
                      <a:pPr algn="l" fontAlgn="b"/>
                      <a:r>
                        <a:rPr lang="en-US" sz="1400" u="none" strike="noStrike" dirty="0">
                          <a:effectLst/>
                        </a:rPr>
                        <a:t>CA</a:t>
                      </a:r>
                      <a:endParaRPr lang="en-US" sz="1400" b="0" i="0" u="none" strike="noStrike" dirty="0">
                        <a:effectLst/>
                        <a:latin typeface="Microsoft Sans Serif" panose="020B0604020202020204" pitchFamily="34" charset="0"/>
                      </a:endParaRPr>
                    </a:p>
                  </a:txBody>
                  <a:tcPr marL="7864" marR="7864" marT="7864" marB="0" anchor="b">
                    <a:solidFill>
                      <a:srgbClr val="FFFF00"/>
                    </a:solidFill>
                  </a:tcPr>
                </a:tc>
                <a:extLst>
                  <a:ext uri="{0D108BD9-81ED-4DB2-BD59-A6C34878D82A}">
                    <a16:rowId xmlns:a16="http://schemas.microsoft.com/office/drawing/2014/main" val="1291976833"/>
                  </a:ext>
                </a:extLst>
              </a:tr>
            </a:tbl>
          </a:graphicData>
        </a:graphic>
      </p:graphicFrame>
    </p:spTree>
    <p:extLst>
      <p:ext uri="{BB962C8B-B14F-4D97-AF65-F5344CB8AC3E}">
        <p14:creationId xmlns:p14="http://schemas.microsoft.com/office/powerpoint/2010/main" val="3939031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942468" y="1357294"/>
            <a:ext cx="10224296" cy="4565203"/>
          </a:xfrm>
        </p:spPr>
        <p:txBody>
          <a:bodyPr/>
          <a:lstStyle/>
          <a:p>
            <a:r>
              <a:rPr lang="en-US" sz="1800" b="0" dirty="0" smtClean="0"/>
              <a:t>William </a:t>
            </a:r>
            <a:r>
              <a:rPr lang="en-US" sz="1800" b="0" dirty="0"/>
              <a:t>Campbell, President Experimental Aircraft Association Chapter 376</a:t>
            </a:r>
          </a:p>
          <a:p>
            <a:r>
              <a:rPr lang="en-US" sz="1800" b="0" dirty="0" smtClean="0"/>
              <a:t>John </a:t>
            </a:r>
            <a:r>
              <a:rPr lang="en-US" sz="1800" b="0" dirty="0" err="1"/>
              <a:t>Richers</a:t>
            </a:r>
            <a:r>
              <a:rPr lang="en-US" sz="1800" b="0" dirty="0"/>
              <a:t>, CEO and Scout Executive Boy Scouts Of America Sequoia Council</a:t>
            </a:r>
          </a:p>
          <a:p>
            <a:r>
              <a:rPr lang="en-US" sz="1800" b="0" dirty="0" smtClean="0"/>
              <a:t>Scott </a:t>
            </a:r>
            <a:r>
              <a:rPr lang="en-US" sz="1800" b="0" dirty="0" err="1"/>
              <a:t>Florer</a:t>
            </a:r>
            <a:r>
              <a:rPr lang="en-US" sz="1800" b="0" dirty="0"/>
              <a:t>, President Allen-</a:t>
            </a:r>
            <a:r>
              <a:rPr lang="en-US" sz="1800" b="0" dirty="0" err="1"/>
              <a:t>Florer</a:t>
            </a:r>
            <a:r>
              <a:rPr lang="en-US" sz="1800" b="0" dirty="0"/>
              <a:t> Family Homes</a:t>
            </a:r>
          </a:p>
          <a:p>
            <a:r>
              <a:rPr lang="en-US" sz="1800" b="0" dirty="0" smtClean="0"/>
              <a:t>Dennis </a:t>
            </a:r>
            <a:r>
              <a:rPr lang="en-US" sz="1800" b="0" dirty="0" err="1"/>
              <a:t>Nodine</a:t>
            </a:r>
            <a:r>
              <a:rPr lang="en-US" sz="1800" b="0" dirty="0"/>
              <a:t>, </a:t>
            </a:r>
            <a:r>
              <a:rPr lang="en-US" sz="1800" b="0" dirty="0" err="1"/>
              <a:t>CMSgt</a:t>
            </a:r>
            <a:r>
              <a:rPr lang="en-US" sz="1800" b="0" dirty="0"/>
              <a:t> (Ret) USAF, Air Force ROTC Clovis East High School</a:t>
            </a:r>
          </a:p>
          <a:p>
            <a:r>
              <a:rPr lang="en-US" sz="1800" b="0" dirty="0" smtClean="0"/>
              <a:t>Bob </a:t>
            </a:r>
            <a:r>
              <a:rPr lang="en-US" sz="1800" b="0" dirty="0"/>
              <a:t>Specht, Director Veterans Memorial Museum</a:t>
            </a:r>
          </a:p>
          <a:p>
            <a:r>
              <a:rPr lang="en-US" sz="1800" b="0" dirty="0" smtClean="0"/>
              <a:t>Tyler </a:t>
            </a:r>
            <a:r>
              <a:rPr lang="en-US" sz="1800" b="0" dirty="0"/>
              <a:t>Dobbs, Government Affairs /Public Relations Academy of Model Aeronautics</a:t>
            </a:r>
          </a:p>
          <a:p>
            <a:r>
              <a:rPr lang="en-US" sz="1800" b="0" dirty="0" smtClean="0"/>
              <a:t>Ram </a:t>
            </a:r>
            <a:r>
              <a:rPr lang="en-US" sz="1800" b="0" dirty="0" err="1"/>
              <a:t>Nunna,Ph.D</a:t>
            </a:r>
            <a:r>
              <a:rPr lang="en-US" sz="1800" b="0" dirty="0"/>
              <a:t>, Dean, Lyles College of Engineering CSUF</a:t>
            </a:r>
          </a:p>
          <a:p>
            <a:r>
              <a:rPr lang="en-US" sz="1800" b="0" dirty="0" smtClean="0"/>
              <a:t>Rudy </a:t>
            </a:r>
            <a:r>
              <a:rPr lang="en-US" sz="1800" b="0" dirty="0"/>
              <a:t>W. Cardona, Lt Col, USAF (Ret.) Director Aerospace Science Department</a:t>
            </a:r>
          </a:p>
          <a:p>
            <a:r>
              <a:rPr lang="en-US" sz="1800" b="0" dirty="0" smtClean="0"/>
              <a:t>Sam </a:t>
            </a:r>
            <a:r>
              <a:rPr lang="en-US" sz="1800" b="0" dirty="0" err="1"/>
              <a:t>Vandiver</a:t>
            </a:r>
            <a:r>
              <a:rPr lang="en-US" sz="1800" b="0" dirty="0"/>
              <a:t> Senior Col, USAF (Ret.) Senior Aerospace Science Instructor DPHS</a:t>
            </a:r>
          </a:p>
          <a:p>
            <a:r>
              <a:rPr lang="en-US" sz="1800" b="0" dirty="0" smtClean="0"/>
              <a:t>Mark </a:t>
            </a:r>
            <a:r>
              <a:rPr lang="en-US" sz="1800" b="0" dirty="0" err="1"/>
              <a:t>L.Taylor</a:t>
            </a:r>
            <a:r>
              <a:rPr lang="en-US" sz="1800" b="0" dirty="0"/>
              <a:t>, Maj.(Ret) USAF</a:t>
            </a:r>
          </a:p>
          <a:p>
            <a:r>
              <a:rPr lang="en-US" sz="1800" b="0" dirty="0" smtClean="0"/>
              <a:t>Dianne </a:t>
            </a:r>
            <a:r>
              <a:rPr lang="en-US" sz="1800" b="0" dirty="0" err="1"/>
              <a:t>Phakonekham,MS</a:t>
            </a:r>
            <a:r>
              <a:rPr lang="en-US" sz="1800" b="0" dirty="0"/>
              <a:t>, Executive Director Big Brothers Big Sisters of Central CA</a:t>
            </a:r>
          </a:p>
          <a:p>
            <a:r>
              <a:rPr lang="en-US" sz="1800" b="0" dirty="0" smtClean="0"/>
              <a:t>Margaret </a:t>
            </a:r>
            <a:r>
              <a:rPr lang="en-US" sz="1800" b="0" dirty="0"/>
              <a:t>Mims, Sheriff-Coroner, Fresno County </a:t>
            </a:r>
            <a:r>
              <a:rPr lang="en-US" sz="1800" b="0" dirty="0" smtClean="0"/>
              <a:t>Sheriff’s </a:t>
            </a:r>
            <a:r>
              <a:rPr lang="en-US" sz="1800" b="0" dirty="0"/>
              <a:t>Office</a:t>
            </a:r>
          </a:p>
        </p:txBody>
      </p:sp>
      <p:sp>
        <p:nvSpPr>
          <p:cNvPr id="8" name="Title 7"/>
          <p:cNvSpPr>
            <a:spLocks noGrp="1"/>
          </p:cNvSpPr>
          <p:nvPr>
            <p:ph type="title"/>
          </p:nvPr>
        </p:nvSpPr>
        <p:spPr>
          <a:xfrm>
            <a:off x="3612129" y="138543"/>
            <a:ext cx="4884974" cy="635178"/>
          </a:xfrm>
        </p:spPr>
        <p:txBody>
          <a:bodyPr/>
          <a:lstStyle/>
          <a:p>
            <a:r>
              <a:rPr lang="en-US" dirty="0" smtClean="0"/>
              <a:t>Letters of Support - Local</a:t>
            </a:r>
            <a:endParaRPr lang="en-US" dirty="0"/>
          </a:p>
        </p:txBody>
      </p:sp>
      <p:sp>
        <p:nvSpPr>
          <p:cNvPr id="7" name="Slide Number Placeholder 6"/>
          <p:cNvSpPr>
            <a:spLocks noGrp="1"/>
          </p:cNvSpPr>
          <p:nvPr>
            <p:ph type="sldNum" sz="quarter" idx="4"/>
          </p:nvPr>
        </p:nvSpPr>
        <p:spPr/>
        <p:txBody>
          <a:bodyPr/>
          <a:lstStyle/>
          <a:p>
            <a:fld id="{4997E989-D798-4C62-8E93-3D2D613C2488}" type="slidenum">
              <a:rPr lang="en-US" smtClean="0"/>
              <a:pPr/>
              <a:t>21</a:t>
            </a:fld>
            <a:endParaRPr lang="en-US"/>
          </a:p>
        </p:txBody>
      </p:sp>
    </p:spTree>
    <p:extLst>
      <p:ext uri="{BB962C8B-B14F-4D97-AF65-F5344CB8AC3E}">
        <p14:creationId xmlns:p14="http://schemas.microsoft.com/office/powerpoint/2010/main" val="3831010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942468" y="1357295"/>
            <a:ext cx="10224296" cy="4117024"/>
          </a:xfrm>
        </p:spPr>
        <p:txBody>
          <a:bodyPr/>
          <a:lstStyle/>
          <a:p>
            <a:r>
              <a:rPr lang="en-US" sz="1800" b="0" dirty="0" smtClean="0"/>
              <a:t>Norman </a:t>
            </a:r>
            <a:r>
              <a:rPr lang="en-US" sz="1800" b="0" dirty="0"/>
              <a:t>Y. </a:t>
            </a:r>
            <a:r>
              <a:rPr lang="en-US" sz="1800" b="0" dirty="0" err="1"/>
              <a:t>Mineta</a:t>
            </a:r>
            <a:r>
              <a:rPr lang="en-US" sz="1800" b="0" dirty="0"/>
              <a:t>, Chairman Subcommittee on Aviation</a:t>
            </a:r>
          </a:p>
          <a:p>
            <a:r>
              <a:rPr lang="en-US" sz="1800" b="0" dirty="0" smtClean="0"/>
              <a:t>Verne </a:t>
            </a:r>
            <a:r>
              <a:rPr lang="en-US" sz="1800" b="0" dirty="0"/>
              <a:t>Orr, Secretary of the U.S.A.F.</a:t>
            </a:r>
          </a:p>
          <a:p>
            <a:r>
              <a:rPr lang="en-US" sz="1800" b="0" dirty="0" smtClean="0"/>
              <a:t>J</a:t>
            </a:r>
            <a:r>
              <a:rPr lang="en-US" sz="1800" b="0" dirty="0"/>
              <a:t>. R. Ryan, Vice Admiral, USN, Superintendent</a:t>
            </a:r>
          </a:p>
          <a:p>
            <a:r>
              <a:rPr lang="en-US" sz="1800" b="0" dirty="0" smtClean="0"/>
              <a:t>Neil </a:t>
            </a:r>
            <a:r>
              <a:rPr lang="en-US" sz="1800" b="0" dirty="0"/>
              <a:t>Armstrong, Astronaut</a:t>
            </a:r>
          </a:p>
          <a:p>
            <a:r>
              <a:rPr lang="en-US" sz="1800" b="0" dirty="0" smtClean="0"/>
              <a:t>Frank </a:t>
            </a:r>
            <a:r>
              <a:rPr lang="en-US" sz="1800" b="0" dirty="0" err="1"/>
              <a:t>Borman</a:t>
            </a:r>
            <a:r>
              <a:rPr lang="en-US" sz="1800" b="0" dirty="0"/>
              <a:t>, Astronaut</a:t>
            </a:r>
          </a:p>
          <a:p>
            <a:r>
              <a:rPr lang="en-US" sz="1800" b="0" dirty="0" smtClean="0"/>
              <a:t>Robert </a:t>
            </a:r>
            <a:r>
              <a:rPr lang="en-US" sz="1800" b="0" dirty="0"/>
              <a:t>Gibson, USN, Commander Shuttle Mission 41-B, Shuttle Mission 61-C</a:t>
            </a:r>
          </a:p>
          <a:p>
            <a:r>
              <a:rPr lang="en-US" sz="1800" b="0" dirty="0" smtClean="0"/>
              <a:t>C</a:t>
            </a:r>
            <a:r>
              <a:rPr lang="en-US" sz="1800" b="0" dirty="0"/>
              <a:t>. D. Dean, Lieutenant General, USMC</a:t>
            </a:r>
          </a:p>
          <a:p>
            <a:r>
              <a:rPr lang="en-US" sz="1800" b="0" dirty="0" smtClean="0"/>
              <a:t>James </a:t>
            </a:r>
            <a:r>
              <a:rPr lang="en-US" sz="1800" b="0" dirty="0"/>
              <a:t>D. </a:t>
            </a:r>
            <a:r>
              <a:rPr lang="en-US" sz="1800" b="0" dirty="0" err="1"/>
              <a:t>Weatherbee</a:t>
            </a:r>
            <a:r>
              <a:rPr lang="en-US" sz="1800" b="0" dirty="0"/>
              <a:t>, Captain, USN, Deputy Director, NASA</a:t>
            </a:r>
          </a:p>
          <a:p>
            <a:r>
              <a:rPr lang="en-US" sz="1800" b="0" dirty="0" smtClean="0"/>
              <a:t>Bert </a:t>
            </a:r>
            <a:r>
              <a:rPr lang="en-US" sz="1800" b="0" dirty="0" err="1"/>
              <a:t>Rutan</a:t>
            </a:r>
            <a:r>
              <a:rPr lang="en-US" sz="1800" b="0" dirty="0"/>
              <a:t>, President and CEO of Scaled Composites</a:t>
            </a:r>
          </a:p>
          <a:p>
            <a:r>
              <a:rPr lang="en-US" sz="1800" b="0" dirty="0" smtClean="0"/>
              <a:t>T</a:t>
            </a:r>
            <a:r>
              <a:rPr lang="en-US" sz="1800" b="0" dirty="0"/>
              <a:t>. Allan </a:t>
            </a:r>
            <a:r>
              <a:rPr lang="en-US" sz="1800" b="0" dirty="0" err="1"/>
              <a:t>McArtor</a:t>
            </a:r>
            <a:r>
              <a:rPr lang="en-US" sz="1800" b="0" dirty="0"/>
              <a:t>, FAA Administrator</a:t>
            </a:r>
          </a:p>
          <a:p>
            <a:r>
              <a:rPr lang="en-US" sz="1800" b="0" dirty="0" smtClean="0"/>
              <a:t>Derrick </a:t>
            </a:r>
            <a:r>
              <a:rPr lang="en-US" sz="1800" b="0" dirty="0"/>
              <a:t>A. Crandall, President American Recreation Coalition</a:t>
            </a:r>
          </a:p>
        </p:txBody>
      </p:sp>
      <p:sp>
        <p:nvSpPr>
          <p:cNvPr id="8" name="Title 7"/>
          <p:cNvSpPr>
            <a:spLocks noGrp="1"/>
          </p:cNvSpPr>
          <p:nvPr>
            <p:ph type="title"/>
          </p:nvPr>
        </p:nvSpPr>
        <p:spPr>
          <a:xfrm>
            <a:off x="3131838" y="138545"/>
            <a:ext cx="5845556" cy="1357295"/>
          </a:xfrm>
        </p:spPr>
        <p:txBody>
          <a:bodyPr/>
          <a:lstStyle/>
          <a:p>
            <a:r>
              <a:rPr lang="en-US" dirty="0" smtClean="0"/>
              <a:t>Letters of Support - National</a:t>
            </a:r>
            <a:endParaRPr lang="en-US" dirty="0"/>
          </a:p>
        </p:txBody>
      </p:sp>
      <p:sp>
        <p:nvSpPr>
          <p:cNvPr id="7" name="Slide Number Placeholder 6"/>
          <p:cNvSpPr>
            <a:spLocks noGrp="1"/>
          </p:cNvSpPr>
          <p:nvPr>
            <p:ph type="sldNum" sz="quarter" idx="4"/>
          </p:nvPr>
        </p:nvSpPr>
        <p:spPr/>
        <p:txBody>
          <a:bodyPr/>
          <a:lstStyle/>
          <a:p>
            <a:fld id="{4997E989-D798-4C62-8E93-3D2D613C2488}" type="slidenum">
              <a:rPr lang="en-US" smtClean="0"/>
              <a:pPr/>
              <a:t>22</a:t>
            </a:fld>
            <a:endParaRPr lang="en-US"/>
          </a:p>
        </p:txBody>
      </p:sp>
    </p:spTree>
    <p:extLst>
      <p:ext uri="{BB962C8B-B14F-4D97-AF65-F5344CB8AC3E}">
        <p14:creationId xmlns:p14="http://schemas.microsoft.com/office/powerpoint/2010/main" val="107556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939" y="3348225"/>
            <a:ext cx="9107555" cy="1200329"/>
          </a:xfrm>
        </p:spPr>
        <p:txBody>
          <a:bodyPr/>
          <a:lstStyle/>
          <a:p>
            <a:r>
              <a:rPr lang="en-US" dirty="0" smtClean="0"/>
              <a:t>Guests – Q&amp;A</a:t>
            </a:r>
            <a:endParaRPr lang="en-US" dirty="0"/>
          </a:p>
        </p:txBody>
      </p:sp>
      <p:sp>
        <p:nvSpPr>
          <p:cNvPr id="4" name="Title 6">
            <a:extLst>
              <a:ext uri="{FF2B5EF4-FFF2-40B4-BE49-F238E27FC236}">
                <a16:creationId xmlns:a16="http://schemas.microsoft.com/office/drawing/2014/main" id="{34BDD74C-5263-464C-AA3C-D945D23978FF}"/>
              </a:ext>
            </a:extLst>
          </p:cNvPr>
          <p:cNvSpPr txBox="1">
            <a:spLocks/>
          </p:cNvSpPr>
          <p:nvPr/>
        </p:nvSpPr>
        <p:spPr>
          <a:xfrm>
            <a:off x="4433852" y="4256429"/>
            <a:ext cx="5756957" cy="927824"/>
          </a:xfrm>
          <a:prstGeom prst="rect">
            <a:avLst/>
          </a:prstGeom>
        </p:spPr>
        <p:txBody>
          <a:bodyPr vert="horz" lIns="457200" tIns="45720" rIns="457200" bIns="4572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r>
              <a:rPr lang="en-US" dirty="0"/>
              <a:t>THANK YOU</a:t>
            </a:r>
          </a:p>
        </p:txBody>
      </p:sp>
    </p:spTree>
    <p:extLst>
      <p:ext uri="{BB962C8B-B14F-4D97-AF65-F5344CB8AC3E}">
        <p14:creationId xmlns:p14="http://schemas.microsoft.com/office/powerpoint/2010/main" val="349282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04800" y="2136339"/>
            <a:ext cx="11887200" cy="2585323"/>
          </a:xfrm>
        </p:spPr>
        <p:txBody>
          <a:bodyPr/>
          <a:lstStyle/>
          <a:p>
            <a:r>
              <a:rPr lang="en-US" dirty="0"/>
              <a:t>"I flew in model aircraft competitions...I was an AMA member for a number of years...My model building and flying activities significantly contributed to my interest in aeronautics and was a primary force in directing my education toward aeronautical engineering."</a:t>
            </a:r>
            <a:endParaRPr lang="en-US" sz="3200" b="1" dirty="0" smtClean="0"/>
          </a:p>
        </p:txBody>
      </p:sp>
      <p:sp>
        <p:nvSpPr>
          <p:cNvPr id="3" name="Text Placeholder 2"/>
          <p:cNvSpPr>
            <a:spLocks noGrp="1"/>
          </p:cNvSpPr>
          <p:nvPr>
            <p:ph type="body" sz="quarter" idx="14"/>
          </p:nvPr>
        </p:nvSpPr>
        <p:spPr>
          <a:xfrm>
            <a:off x="3865562" y="5276808"/>
            <a:ext cx="8097838" cy="646331"/>
          </a:xfrm>
        </p:spPr>
        <p:txBody>
          <a:bodyPr/>
          <a:lstStyle/>
          <a:p>
            <a:r>
              <a:rPr lang="en-US" dirty="0" smtClean="0"/>
              <a:t>— NASA Astronaut, Neil </a:t>
            </a:r>
            <a:r>
              <a:rPr lang="en-US" dirty="0"/>
              <a:t>Armstrong</a:t>
            </a:r>
          </a:p>
          <a:p>
            <a:endParaRPr lang="en-US" dirty="0"/>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3</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Tree>
    <p:extLst>
      <p:ext uri="{BB962C8B-B14F-4D97-AF65-F5344CB8AC3E}">
        <p14:creationId xmlns:p14="http://schemas.microsoft.com/office/powerpoint/2010/main" val="24812127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2598127"/>
            <a:ext cx="3714704" cy="1691745"/>
          </a:xfrm>
        </p:spPr>
        <p:txBody>
          <a:bodyPr/>
          <a:lstStyle/>
          <a:p>
            <a:pPr>
              <a:spcAft>
                <a:spcPts val="2400"/>
              </a:spcAft>
            </a:pPr>
            <a:r>
              <a:rPr lang="en-US" dirty="0" smtClean="0"/>
              <a:t>Local AMA Charter</a:t>
            </a:r>
            <a:endParaRPr lang="en-US" dirty="0"/>
          </a:p>
          <a:p>
            <a:pPr lvl="1"/>
            <a:r>
              <a:rPr lang="en-US" dirty="0" smtClean="0"/>
              <a:t>Clovis Area Modelers has an AMA charter and 501c3 non-profit status is pending.</a:t>
            </a:r>
            <a:endParaRPr lang="en-US" dirty="0"/>
          </a:p>
        </p:txBody>
      </p:sp>
      <p:sp>
        <p:nvSpPr>
          <p:cNvPr id="11" name="Content Placeholder 10"/>
          <p:cNvSpPr>
            <a:spLocks noGrp="1"/>
          </p:cNvSpPr>
          <p:nvPr>
            <p:ph idx="14"/>
          </p:nvPr>
        </p:nvSpPr>
        <p:spPr>
          <a:xfrm>
            <a:off x="4168631" y="2598127"/>
            <a:ext cx="3840480" cy="2522742"/>
          </a:xfrm>
        </p:spPr>
        <p:txBody>
          <a:bodyPr/>
          <a:lstStyle/>
          <a:p>
            <a:pPr>
              <a:spcAft>
                <a:spcPts val="2400"/>
              </a:spcAft>
            </a:pPr>
            <a:r>
              <a:rPr lang="en-US" dirty="0" smtClean="0"/>
              <a:t>Fully Insured</a:t>
            </a:r>
            <a:endParaRPr lang="en-US" dirty="0"/>
          </a:p>
          <a:p>
            <a:pPr lvl="1"/>
            <a:r>
              <a:rPr lang="en-US" dirty="0"/>
              <a:t>Clovis Area Modelers is fully insured by the AMA with a 2.5 million liability policy. The owner of any flying site we may occupy will be named on our policy. </a:t>
            </a:r>
            <a:br>
              <a:rPr lang="en-US" dirty="0"/>
            </a:br>
            <a:endParaRPr lang="en-US" dirty="0"/>
          </a:p>
        </p:txBody>
      </p:sp>
      <p:sp>
        <p:nvSpPr>
          <p:cNvPr id="18" name="Content Placeholder 17"/>
          <p:cNvSpPr>
            <a:spLocks noGrp="1"/>
          </p:cNvSpPr>
          <p:nvPr>
            <p:ph idx="15"/>
          </p:nvPr>
        </p:nvSpPr>
        <p:spPr>
          <a:xfrm>
            <a:off x="8158238" y="2598127"/>
            <a:ext cx="3773077" cy="1691745"/>
          </a:xfrm>
        </p:spPr>
        <p:txBody>
          <a:bodyPr/>
          <a:lstStyle/>
          <a:p>
            <a:pPr>
              <a:spcAft>
                <a:spcPts val="2400"/>
              </a:spcAft>
            </a:pPr>
            <a:r>
              <a:rPr lang="en-US" dirty="0" smtClean="0"/>
              <a:t>Safety First</a:t>
            </a:r>
            <a:endParaRPr lang="en-US" dirty="0"/>
          </a:p>
          <a:p>
            <a:pPr lvl="1"/>
            <a:r>
              <a:rPr lang="en-US" dirty="0"/>
              <a:t>Members </a:t>
            </a:r>
            <a:r>
              <a:rPr lang="en-US" dirty="0" smtClean="0"/>
              <a:t>carry proof of liability </a:t>
            </a:r>
            <a:r>
              <a:rPr lang="en-US" dirty="0"/>
              <a:t>insurance and follow AMA safety guidelines. </a:t>
            </a:r>
          </a:p>
        </p:txBody>
      </p:sp>
      <p:sp>
        <p:nvSpPr>
          <p:cNvPr id="14" name="Title 1"/>
          <p:cNvSpPr>
            <a:spLocks noGrp="1"/>
          </p:cNvSpPr>
          <p:nvPr>
            <p:ph type="title"/>
          </p:nvPr>
        </p:nvSpPr>
        <p:spPr/>
        <p:txBody>
          <a:bodyPr/>
          <a:lstStyle/>
          <a:p>
            <a:r>
              <a:rPr lang="en-US" dirty="0" smtClean="0"/>
              <a:t>AMA</a:t>
            </a:r>
            <a:endParaRPr lang="en-US" dirty="0"/>
          </a:p>
        </p:txBody>
      </p:sp>
      <p:sp>
        <p:nvSpPr>
          <p:cNvPr id="6" name="Text Placeholder 5"/>
          <p:cNvSpPr>
            <a:spLocks noGrp="1"/>
          </p:cNvSpPr>
          <p:nvPr>
            <p:ph type="body" sz="quarter" idx="16"/>
          </p:nvPr>
        </p:nvSpPr>
        <p:spPr>
          <a:xfrm>
            <a:off x="2879003" y="419100"/>
            <a:ext cx="9084398" cy="1421928"/>
          </a:xfrm>
        </p:spPr>
        <p:txBody>
          <a:bodyPr/>
          <a:lstStyle/>
          <a:p>
            <a:r>
              <a:rPr lang="en-US" dirty="0" smtClean="0"/>
              <a:t>Academy of Model Aeronautics is the largest federally recognized association representing a membership of 195,000, chartering 2,500 model airplane clubs, and is the liaison to the FAA, FCC, and other government agencies.</a:t>
            </a:r>
            <a:endParaRPr lang="en-US" dirty="0"/>
          </a:p>
        </p:txBody>
      </p:sp>
      <p:sp>
        <p:nvSpPr>
          <p:cNvPr id="9" name="Rectangle 8"/>
          <p:cNvSpPr/>
          <p:nvPr/>
        </p:nvSpPr>
        <p:spPr>
          <a:xfrm>
            <a:off x="4375511"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86838"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5056"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4</a:t>
            </a:fld>
            <a:endParaRPr lang="en-US"/>
          </a:p>
        </p:txBody>
      </p:sp>
    </p:spTree>
    <p:extLst>
      <p:ext uri="{BB962C8B-B14F-4D97-AF65-F5344CB8AC3E}">
        <p14:creationId xmlns:p14="http://schemas.microsoft.com/office/powerpoint/2010/main" val="31107168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13932 -4.44444E-6 L 1.04167E-6 -4.44444E-6 " pathEditMode="relative" rAng="0" ptsTypes="AA">
                                      <p:cBhvr>
                                        <p:cTn id="16" dur="500" fill="hold"/>
                                        <p:tgtEl>
                                          <p:spTgt spid="13"/>
                                        </p:tgtEl>
                                        <p:attrNameLst>
                                          <p:attrName>ppt_x</p:attrName>
                                          <p:attrName>ppt_y</p:attrName>
                                        </p:attrNameLst>
                                      </p:cBhvr>
                                      <p:rCtr x="6966" y="0"/>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63" presetClass="path" presetSubtype="0" accel="50000" decel="50000" fill="hold" grpId="1" nodeType="withEffect">
                                  <p:stCondLst>
                                    <p:cond delay="0"/>
                                  </p:stCondLst>
                                  <p:childTnLst>
                                    <p:animMotion origin="layout" path="M -0.13933 -4.44444E-6 L 3.95833E-6 -4.44444E-6 " pathEditMode="relative" rAng="0" ptsTypes="AA">
                                      <p:cBhvr>
                                        <p:cTn id="26" dur="500" fill="hold"/>
                                        <p:tgtEl>
                                          <p:spTgt spid="9"/>
                                        </p:tgtEl>
                                        <p:attrNameLst>
                                          <p:attrName>ppt_x</p:attrName>
                                          <p:attrName>ppt_y</p:attrName>
                                        </p:attrNameLst>
                                      </p:cBhvr>
                                      <p:rCtr x="6966" y="0"/>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2"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63" presetClass="path" presetSubtype="0" accel="50000" decel="50000" fill="hold" grpId="1" nodeType="withEffect">
                                  <p:stCondLst>
                                    <p:cond delay="0"/>
                                  </p:stCondLst>
                                  <p:childTnLst>
                                    <p:animMotion origin="layout" path="M -0.13932 -4.44444E-6 L -2.5E-6 -4.44444E-6 " pathEditMode="relative" rAng="0" ptsTypes="AA">
                                      <p:cBhvr>
                                        <p:cTn id="36"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P spid="9" grpId="0" animBg="1"/>
      <p:bldP spid="9" grpId="1" animBg="1"/>
      <p:bldP spid="15" grpId="0" animBg="1"/>
      <p:bldP spid="15" grpId="1"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02993" y="5283047"/>
            <a:ext cx="11660405" cy="625641"/>
          </a:xfrm>
        </p:spPr>
        <p:txBody>
          <a:bodyPr/>
          <a:lstStyle/>
          <a:p>
            <a:r>
              <a:rPr lang="en-US" sz="3600" dirty="0" smtClean="0">
                <a:solidFill>
                  <a:srgbClr val="000000"/>
                </a:solidFill>
              </a:rPr>
              <a:t>There is no venue currently within </a:t>
            </a:r>
            <a:r>
              <a:rPr lang="en-US" sz="3600" dirty="0">
                <a:solidFill>
                  <a:srgbClr val="000000"/>
                </a:solidFill>
              </a:rPr>
              <a:t>Fresno County where RC aircraft </a:t>
            </a:r>
            <a:r>
              <a:rPr lang="en-US" sz="3600" dirty="0" smtClean="0">
                <a:solidFill>
                  <a:srgbClr val="000000"/>
                </a:solidFill>
              </a:rPr>
              <a:t>of all varieties can </a:t>
            </a:r>
            <a:r>
              <a:rPr lang="en-US" sz="3600" dirty="0">
                <a:solidFill>
                  <a:srgbClr val="000000"/>
                </a:solidFill>
              </a:rPr>
              <a:t>be legally and safely operated. In comparison, Sacramento has </a:t>
            </a:r>
            <a:r>
              <a:rPr lang="en-US" sz="3600" dirty="0" smtClean="0">
                <a:solidFill>
                  <a:srgbClr val="000000"/>
                </a:solidFill>
              </a:rPr>
              <a:t>6 locations and Phoenix </a:t>
            </a:r>
            <a:r>
              <a:rPr lang="en-US" sz="3600" dirty="0">
                <a:solidFill>
                  <a:srgbClr val="000000"/>
                </a:solidFill>
              </a:rPr>
              <a:t>has 17.</a:t>
            </a:r>
          </a:p>
        </p:txBody>
      </p:sp>
      <p:sp>
        <p:nvSpPr>
          <p:cNvPr id="12" name="Text Placeholder 11"/>
          <p:cNvSpPr>
            <a:spLocks noGrp="1"/>
          </p:cNvSpPr>
          <p:nvPr>
            <p:ph type="body" sz="quarter" idx="12"/>
          </p:nvPr>
        </p:nvSpPr>
        <p:spPr>
          <a:xfrm>
            <a:off x="5737094" y="499736"/>
            <a:ext cx="792205" cy="1200329"/>
          </a:xfrm>
        </p:spPr>
        <p:txBody>
          <a:bodyPr/>
          <a:lstStyle/>
          <a:p>
            <a:r>
              <a:rPr lang="en-US" dirty="0"/>
              <a:t>FACT</a:t>
            </a:r>
          </a:p>
        </p:txBody>
      </p:sp>
    </p:spTree>
    <p:extLst>
      <p:ext uri="{BB962C8B-B14F-4D97-AF65-F5344CB8AC3E}">
        <p14:creationId xmlns:p14="http://schemas.microsoft.com/office/powerpoint/2010/main" val="324801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noGrp="1"/>
          </p:cNvGraphicFramePr>
          <p:nvPr>
            <p:ph idx="1"/>
            <p:extLst>
              <p:ext uri="{D42A27DB-BD31-4B8C-83A1-F6EECF244321}">
                <p14:modId xmlns:p14="http://schemas.microsoft.com/office/powerpoint/2010/main" val="1861171225"/>
              </p:ext>
            </p:extLst>
          </p:nvPr>
        </p:nvGraphicFramePr>
        <p:xfrm>
          <a:off x="2091633" y="1078178"/>
          <a:ext cx="8001000" cy="4382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680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Text Placeholder 14"/>
          <p:cNvSpPr>
            <a:spLocks noGrp="1"/>
          </p:cNvSpPr>
          <p:nvPr>
            <p:ph type="body" sz="quarter" idx="11"/>
          </p:nvPr>
        </p:nvSpPr>
        <p:spPr>
          <a:xfrm>
            <a:off x="608010" y="2444825"/>
            <a:ext cx="3021455" cy="2834622"/>
          </a:xfrm>
        </p:spPr>
        <p:txBody>
          <a:bodyPr/>
          <a:lstStyle/>
          <a:p>
            <a:pPr lvl="1"/>
            <a:r>
              <a:rPr lang="en-US" sz="2200" dirty="0" smtClean="0"/>
              <a:t>Imminent </a:t>
            </a:r>
            <a:r>
              <a:rPr lang="en-US" sz="2200" dirty="0"/>
              <a:t>need for a venue </a:t>
            </a:r>
            <a:r>
              <a:rPr lang="en-US" sz="2200" dirty="0" smtClean="0"/>
              <a:t>nearby where </a:t>
            </a:r>
            <a:r>
              <a:rPr lang="en-US" sz="2200" dirty="0"/>
              <a:t>schools with STEM programs (Clovis East, Duncan Polytech and Fresno State University) can engage in UAV testing related to curriculum.</a:t>
            </a:r>
          </a:p>
        </p:txBody>
      </p:sp>
      <p:sp>
        <p:nvSpPr>
          <p:cNvPr id="32" name="Title 31"/>
          <p:cNvSpPr>
            <a:spLocks noGrp="1"/>
          </p:cNvSpPr>
          <p:nvPr>
            <p:ph type="title"/>
          </p:nvPr>
        </p:nvSpPr>
        <p:spPr>
          <a:xfrm>
            <a:off x="555244" y="0"/>
            <a:ext cx="4083304" cy="1357295"/>
          </a:xfrm>
        </p:spPr>
        <p:txBody>
          <a:bodyPr/>
          <a:lstStyle/>
          <a:p>
            <a:r>
              <a:rPr lang="en-US" b="1" dirty="0" smtClean="0">
                <a:gradFill>
                  <a:gsLst>
                    <a:gs pos="15000">
                      <a:schemeClr val="bg1"/>
                    </a:gs>
                    <a:gs pos="47000">
                      <a:schemeClr val="bg1"/>
                    </a:gs>
                  </a:gsLst>
                  <a:lin ang="5400000" scaled="1"/>
                </a:gradFill>
              </a:rPr>
              <a:t>Educational</a:t>
            </a:r>
            <a:br>
              <a:rPr lang="en-US" b="1" dirty="0" smtClean="0">
                <a:gradFill>
                  <a:gsLst>
                    <a:gs pos="15000">
                      <a:schemeClr val="bg1"/>
                    </a:gs>
                    <a:gs pos="47000">
                      <a:schemeClr val="bg1"/>
                    </a:gs>
                  </a:gsLst>
                  <a:lin ang="5400000" scaled="1"/>
                </a:gradFill>
              </a:rPr>
            </a:br>
            <a:r>
              <a:rPr lang="en-US" b="1" dirty="0" smtClean="0">
                <a:gradFill>
                  <a:gsLst>
                    <a:gs pos="15000">
                      <a:schemeClr val="bg1"/>
                    </a:gs>
                    <a:gs pos="47000">
                      <a:schemeClr val="bg1"/>
                    </a:gs>
                  </a:gsLst>
                  <a:lin ang="5400000" scaled="1"/>
                </a:gradFill>
              </a:rPr>
              <a:t>Benefits</a:t>
            </a:r>
            <a:endParaRPr lang="en-US" b="1" dirty="0">
              <a:gradFill>
                <a:gsLst>
                  <a:gs pos="15000">
                    <a:schemeClr val="bg1"/>
                  </a:gs>
                  <a:gs pos="47000">
                    <a:schemeClr val="bg1"/>
                  </a:gs>
                </a:gsLst>
                <a:lin ang="5400000" scaled="1"/>
              </a:gradFill>
            </a:endParaRPr>
          </a:p>
        </p:txBody>
      </p:sp>
      <p:sp>
        <p:nvSpPr>
          <p:cNvPr id="21" name="Text Placeholder 20"/>
          <p:cNvSpPr>
            <a:spLocks noGrp="1"/>
          </p:cNvSpPr>
          <p:nvPr>
            <p:ph type="body" sz="quarter" idx="12"/>
          </p:nvPr>
        </p:nvSpPr>
        <p:spPr>
          <a:xfrm>
            <a:off x="647520" y="5734271"/>
            <a:ext cx="10777640" cy="854839"/>
          </a:xfrm>
        </p:spPr>
        <p:txBody>
          <a:bodyPr/>
          <a:lstStyle/>
          <a:p>
            <a:r>
              <a:rPr lang="en-US" b="0" dirty="0" smtClean="0"/>
              <a:t>Modeling </a:t>
            </a:r>
            <a:r>
              <a:rPr lang="en-US" b="0" dirty="0"/>
              <a:t>encompasses sciences of aerodynamics, control systems, internal combustion engines, electric motors, robotics</a:t>
            </a:r>
            <a:r>
              <a:rPr lang="en-US" b="0" dirty="0" smtClean="0"/>
              <a:t>, and </a:t>
            </a:r>
            <a:r>
              <a:rPr lang="en-US" b="0" dirty="0"/>
              <a:t>RF communication.</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7</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548" y="2092919"/>
            <a:ext cx="6867525" cy="319087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12980"/>
          <a:stretch/>
        </p:blipFill>
        <p:spPr>
          <a:xfrm>
            <a:off x="4638548" y="896167"/>
            <a:ext cx="6854757" cy="1200150"/>
          </a:xfrm>
          <a:prstGeom prst="rect">
            <a:avLst/>
          </a:prstGeom>
        </p:spPr>
      </p:pic>
    </p:spTree>
    <p:extLst>
      <p:ext uri="{BB962C8B-B14F-4D97-AF65-F5344CB8AC3E}">
        <p14:creationId xmlns:p14="http://schemas.microsoft.com/office/powerpoint/2010/main" val="22180498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par>
                          <p:cTn id="13" fill="hold">
                            <p:stCondLst>
                              <p:cond delay="1500"/>
                            </p:stCondLst>
                            <p:childTnLst>
                              <p:par>
                                <p:cTn id="14" presetID="10" presetClass="entr" presetSubtype="0" fill="hold" grpId="0" nodeType="afterEffect">
                                  <p:stCondLst>
                                    <p:cond delay="2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04800" y="1388442"/>
            <a:ext cx="11887200" cy="4081117"/>
          </a:xfrm>
        </p:spPr>
        <p:txBody>
          <a:bodyPr/>
          <a:lstStyle/>
          <a:p>
            <a:r>
              <a:rPr lang="en-US" sz="3200" dirty="0" smtClean="0"/>
              <a:t>“model aviation activities is a strong driver to encourage young people to consider science and engineering as they later make their career choices. We see numerous fields for sports like baseball, football, and basketball but few for model aircraft flying. </a:t>
            </a:r>
            <a:r>
              <a:rPr lang="en-US" sz="3200" b="1" dirty="0" smtClean="0"/>
              <a:t>This is wrong, since there will always be more opportunities for </a:t>
            </a:r>
            <a:r>
              <a:rPr lang="en-US" sz="3200" b="1" dirty="0" smtClean="0">
                <a:solidFill>
                  <a:schemeClr val="tx1">
                    <a:lumMod val="95000"/>
                    <a:lumOff val="5000"/>
                  </a:schemeClr>
                </a:solidFill>
              </a:rPr>
              <a:t>future jobs </a:t>
            </a:r>
            <a:r>
              <a:rPr lang="en-US" sz="3200" b="1" dirty="0" smtClean="0"/>
              <a:t>in aviation, engineering, and science than careers in sports.</a:t>
            </a:r>
            <a:r>
              <a:rPr lang="en-US" sz="3200" dirty="0" smtClean="0"/>
              <a:t> A few sports heroes make a lot of money, but they are not the ones that will change our lives for the better.”</a:t>
            </a:r>
          </a:p>
        </p:txBody>
      </p:sp>
      <p:sp>
        <p:nvSpPr>
          <p:cNvPr id="3" name="Text Placeholder 2"/>
          <p:cNvSpPr>
            <a:spLocks noGrp="1"/>
          </p:cNvSpPr>
          <p:nvPr>
            <p:ph type="body" sz="quarter" idx="14"/>
          </p:nvPr>
        </p:nvSpPr>
        <p:spPr>
          <a:xfrm>
            <a:off x="3662362" y="5849272"/>
            <a:ext cx="8097838" cy="369332"/>
          </a:xfrm>
        </p:spPr>
        <p:txBody>
          <a:bodyPr/>
          <a:lstStyle/>
          <a:p>
            <a:r>
              <a:rPr lang="en-US" dirty="0" smtClean="0"/>
              <a:t>— President, Scaled Composites, Burt </a:t>
            </a:r>
            <a:r>
              <a:rPr lang="en-US" dirty="0" err="1" smtClean="0"/>
              <a:t>Rutan</a:t>
            </a:r>
            <a:endParaRPr lang="en-US" dirty="0"/>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8</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Tree>
    <p:extLst>
      <p:ext uri="{BB962C8B-B14F-4D97-AF65-F5344CB8AC3E}">
        <p14:creationId xmlns:p14="http://schemas.microsoft.com/office/powerpoint/2010/main" val="3060970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04800" y="2053240"/>
            <a:ext cx="11887200" cy="2751522"/>
          </a:xfrm>
        </p:spPr>
        <p:txBody>
          <a:bodyPr/>
          <a:lstStyle/>
          <a:p>
            <a:r>
              <a:rPr lang="en-US" sz="3200" dirty="0" smtClean="0"/>
              <a:t>“…any efforts that can promote interest and participation in aerospace and other engineering related projects and activities are worthy of support. Fresno State’s Lyles College of Engineering has an active research program in unmanned aerial systems. There could be future partnership between the Clovis Area Modelers and Fresno State researchers, as well.”</a:t>
            </a:r>
          </a:p>
        </p:txBody>
      </p:sp>
      <p:sp>
        <p:nvSpPr>
          <p:cNvPr id="3" name="Text Placeholder 2"/>
          <p:cNvSpPr>
            <a:spLocks noGrp="1"/>
          </p:cNvSpPr>
          <p:nvPr>
            <p:ph type="body" sz="quarter" idx="14"/>
          </p:nvPr>
        </p:nvSpPr>
        <p:spPr>
          <a:xfrm>
            <a:off x="3662362" y="5849272"/>
            <a:ext cx="8097838" cy="369332"/>
          </a:xfrm>
        </p:spPr>
        <p:txBody>
          <a:bodyPr/>
          <a:lstStyle/>
          <a:p>
            <a:r>
              <a:rPr lang="en-US" dirty="0" smtClean="0"/>
              <a:t>— Dr. Ram </a:t>
            </a:r>
            <a:r>
              <a:rPr lang="en-US" dirty="0" err="1" smtClean="0"/>
              <a:t>Nunna</a:t>
            </a:r>
            <a:r>
              <a:rPr lang="en-US" dirty="0"/>
              <a:t> </a:t>
            </a:r>
            <a:r>
              <a:rPr lang="en-US" dirty="0" err="1" smtClean="0"/>
              <a:t>Ph.D</a:t>
            </a:r>
            <a:r>
              <a:rPr lang="en-US" dirty="0" smtClean="0"/>
              <a:t>, Fresno State University</a:t>
            </a:r>
            <a:endParaRPr lang="en-US" dirty="0"/>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9</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Tree>
    <p:extLst>
      <p:ext uri="{BB962C8B-B14F-4D97-AF65-F5344CB8AC3E}">
        <p14:creationId xmlns:p14="http://schemas.microsoft.com/office/powerpoint/2010/main" val="12950960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0C18ED2F48A04BABAA785DE42F01CE" ma:contentTypeVersion="" ma:contentTypeDescription="Create a new document." ma:contentTypeScope="" ma:versionID="b341dd2d10d2e2b608fdb0c7f6409cde">
  <xsd:schema xmlns:xsd="http://www.w3.org/2001/XMLSchema" xmlns:xs="http://www.w3.org/2001/XMLSchema" xmlns:p="http://schemas.microsoft.com/office/2006/metadata/properties" xmlns:ns2="BA73D500-8970-4B42-91F9-99342B6E8F26" xmlns:ns3="ba73d500-8970-4b42-91f9-99342b6e8f26" xmlns:ns4="d9d43b9f-254a-4130-948d-6ac7465e0251" targetNamespace="http://schemas.microsoft.com/office/2006/metadata/properties" ma:root="true" ma:fieldsID="4a00d8e64af1dc1565d05956882c1617" ns2:_="" ns3:_="" ns4:_="">
    <xsd:import namespace="BA73D500-8970-4B42-91F9-99342B6E8F26"/>
    <xsd:import namespace="ba73d500-8970-4b42-91f9-99342b6e8f26"/>
    <xsd:import namespace="d9d43b9f-254a-4130-948d-6ac7465e025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73D500-8970-4B42-91F9-99342B6E8F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73d500-8970-4b42-91f9-99342b6e8f26" elementFormDefault="qualified">
    <xsd:import namespace="http://schemas.microsoft.com/office/2006/documentManagement/types"/>
    <xsd:import namespace="http://schemas.microsoft.com/office/infopath/2007/PartnerControls"/>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d43b9f-254a-4130-948d-6ac7465e025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F2CE63-D9CC-423E-9FBD-7BC13B0FD5B7}"/>
</file>

<file path=customXml/itemProps2.xml><?xml version="1.0" encoding="utf-8"?>
<ds:datastoreItem xmlns:ds="http://schemas.openxmlformats.org/officeDocument/2006/customXml" ds:itemID="{0E6BE8ED-8E16-4031-8956-840FD931D735}"/>
</file>

<file path=customXml/itemProps3.xml><?xml version="1.0" encoding="utf-8"?>
<ds:datastoreItem xmlns:ds="http://schemas.openxmlformats.org/officeDocument/2006/customXml" ds:itemID="{219C8DF7-DF30-4CEA-BE98-F18602128470}"/>
</file>

<file path=docProps/app.xml><?xml version="1.0" encoding="utf-8"?>
<Properties xmlns="http://schemas.openxmlformats.org/officeDocument/2006/extended-properties" xmlns:vt="http://schemas.openxmlformats.org/officeDocument/2006/docPropsVTypes">
  <Template>Powerful Presentations</Template>
  <TotalTime>2439</TotalTime>
  <Words>1503</Words>
  <Application>Microsoft Office PowerPoint</Application>
  <PresentationFormat>Widescreen</PresentationFormat>
  <Paragraphs>165</Paragraphs>
  <Slides>23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Arial Black</vt:lpstr>
      <vt:lpstr>Calibri</vt:lpstr>
      <vt:lpstr>Microsoft Sans Serif</vt:lpstr>
      <vt:lpstr>Segoe UI</vt:lpstr>
      <vt:lpstr>Segoe UI Black</vt:lpstr>
      <vt:lpstr>Segoe UI Light</vt:lpstr>
      <vt:lpstr>Segoe UI Semibold</vt:lpstr>
      <vt:lpstr>Segoe UI Semilight</vt:lpstr>
      <vt:lpstr>Wingdings</vt:lpstr>
      <vt:lpstr>Storybuilding Neal Creative</vt:lpstr>
      <vt:lpstr>Clovis Area Modelers</vt:lpstr>
      <vt:lpstr>Mission Statement</vt:lpstr>
      <vt:lpstr>PowerPoint Presentation</vt:lpstr>
      <vt:lpstr>AMA</vt:lpstr>
      <vt:lpstr>There is no venue currently within Fresno County where RC aircraft of all varieties can be legally and safely operated. In comparison, Sacramento has 6 locations and Phoenix has 17.</vt:lpstr>
      <vt:lpstr>PowerPoint Presentation</vt:lpstr>
      <vt:lpstr>Educational Benefits</vt:lpstr>
      <vt:lpstr>PowerPoint Presentation</vt:lpstr>
      <vt:lpstr>PowerPoint Presentation</vt:lpstr>
      <vt:lpstr>Career Development</vt:lpstr>
      <vt:lpstr>PowerPoint Presentation</vt:lpstr>
      <vt:lpstr>PowerPoint Presentation</vt:lpstr>
      <vt:lpstr>Mentoring</vt:lpstr>
      <vt:lpstr>PowerPoint Presentation</vt:lpstr>
      <vt:lpstr>Airspace Safety</vt:lpstr>
      <vt:lpstr>PowerPoint Presentation</vt:lpstr>
      <vt:lpstr>Community Benefits</vt:lpstr>
      <vt:lpstr>PowerPoint Presentation</vt:lpstr>
      <vt:lpstr>PowerPoint Presentation</vt:lpstr>
      <vt:lpstr>(14) RC Clubs located in a Flood Plain</vt:lpstr>
      <vt:lpstr>Letters of Support - Local</vt:lpstr>
      <vt:lpstr>Letters of Support - National</vt:lpstr>
      <vt:lpstr>Guests – Q&amp;A</vt:lpstr>
    </vt:vector>
  </TitlesOfParts>
  <Company>Comcast Cable Corporation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Clovis RC Club</dc:title>
  <dc:subject/>
  <dc:creator>Wilson, Josiah</dc:creator>
  <cp:keywords/>
  <dc:description/>
  <cp:lastModifiedBy>Wilson, Josiah</cp:lastModifiedBy>
  <cp:revision>65</cp:revision>
  <dcterms:created xsi:type="dcterms:W3CDTF">2018-02-05T22:42:45Z</dcterms:created>
  <dcterms:modified xsi:type="dcterms:W3CDTF">2018-02-20T22:58:12Z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0x010100850C18ED2F48A04BABAA785DE42F01CE</vt:lpwstr>
  </property>
</Properties>
</file>